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sldIdLst>
    <p:sldId id="272" r:id="rId5"/>
    <p:sldId id="273" r:id="rId6"/>
    <p:sldId id="298" r:id="rId7"/>
    <p:sldId id="300" r:id="rId8"/>
    <p:sldId id="301" r:id="rId9"/>
    <p:sldId id="278" r:id="rId10"/>
    <p:sldId id="304" r:id="rId11"/>
    <p:sldId id="297" r:id="rId12"/>
    <p:sldId id="303" r:id="rId13"/>
    <p:sldId id="305" r:id="rId14"/>
    <p:sldId id="308" r:id="rId15"/>
    <p:sldId id="294" r:id="rId16"/>
    <p:sldId id="307" r:id="rId17"/>
    <p:sldId id="295" r:id="rId18"/>
    <p:sldId id="306" r:id="rId19"/>
    <p:sldId id="309" r:id="rId20"/>
    <p:sldId id="299" r:id="rId21"/>
    <p:sldId id="310" r:id="rId22"/>
    <p:sldId id="296" r:id="rId23"/>
    <p:sldId id="293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993"/>
    <a:srgbClr val="FEF9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00000-0000-0000-0000-000000000000}" v="695" dt="2021-03-19T16:30:41.459"/>
    <p1510:client id="{4884267B-122B-40CB-86ED-F7A8253ABE98}" v="6938" dt="2021-03-19T16:51:36.983"/>
    <p1510:client id="{7DD0B59F-1070-B000-EB7D-7D81B1A992C2}" v="11" dt="2021-03-19T14:19:59.019"/>
    <p1510:client id="{D5E41B36-D1DD-23FE-6563-63EFDDC44957}" v="1254" dt="2021-03-19T16:03:05.7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048" autoAdjust="0"/>
  </p:normalViewPr>
  <p:slideViewPr>
    <p:cSldViewPr snapToGrid="0">
      <p:cViewPr varScale="1">
        <p:scale>
          <a:sx n="55" d="100"/>
          <a:sy n="55" d="100"/>
        </p:scale>
        <p:origin x="1600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31" d="100"/>
          <a:sy n="31" d="100"/>
        </p:scale>
        <p:origin x="1644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9BE6CB-A62D-4C27-B14D-851FB6E4A8AE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9A1142-838C-4F44-BA82-630224DAF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0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xplore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  <a:cs typeface="Calibri"/>
              </a:rPr>
              <a:t>안녕하세요 </a:t>
            </a:r>
            <a:r>
              <a:rPr lang="ko-KR" altLang="en-US" dirty="0" err="1">
                <a:ea typeface="맑은 고딕"/>
                <a:cs typeface="Calibri"/>
              </a:rPr>
              <a:t>공통기초스터디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en-US" altLang="ko-KR" dirty="0">
                <a:ea typeface="맑은 고딕"/>
                <a:cs typeface="Calibri"/>
              </a:rPr>
              <a:t>2</a:t>
            </a:r>
            <a:r>
              <a:rPr lang="ko-KR" altLang="en-US" dirty="0">
                <a:ea typeface="맑은 고딕"/>
                <a:cs typeface="Calibri"/>
              </a:rPr>
              <a:t>주차를 시작하도록 하겠습니다.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EF15A-2B1E-4B40-805C-EBF4E2D64AE4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2204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cs typeface="Calibri"/>
              </a:rPr>
              <a:t>최근 개발자 사이에서도 </a:t>
            </a:r>
            <a:r>
              <a:rPr lang="en-US" altLang="ko-KR">
                <a:cs typeface="Calibri"/>
              </a:rPr>
              <a:t>1</a:t>
            </a:r>
            <a:r>
              <a:rPr lang="ko-KR" altLang="en-US">
                <a:cs typeface="Calibri"/>
              </a:rPr>
              <a:t>일 </a:t>
            </a:r>
            <a:r>
              <a:rPr lang="en-US" altLang="ko-KR">
                <a:cs typeface="Calibri"/>
              </a:rPr>
              <a:t>1</a:t>
            </a:r>
            <a:r>
              <a:rPr lang="ko-KR" altLang="en-US" err="1">
                <a:cs typeface="Calibri"/>
              </a:rPr>
              <a:t>커밋이라고</a:t>
            </a:r>
            <a:r>
              <a:rPr lang="ko-KR" altLang="en-US">
                <a:cs typeface="Calibri"/>
              </a:rPr>
              <a:t> 많이들 하는데요</a:t>
            </a:r>
            <a:r>
              <a:rPr lang="en-US" altLang="ko-KR">
                <a:cs typeface="Calibri"/>
              </a:rPr>
              <a:t>. </a:t>
            </a:r>
            <a:r>
              <a:rPr lang="ko-KR" altLang="en-US">
                <a:cs typeface="Calibri"/>
              </a:rPr>
              <a:t>인스타그램 하루 </a:t>
            </a:r>
            <a:r>
              <a:rPr lang="en-US" altLang="ko-KR">
                <a:cs typeface="Calibri"/>
              </a:rPr>
              <a:t>1</a:t>
            </a:r>
            <a:r>
              <a:rPr lang="ko-KR" altLang="en-US" err="1">
                <a:cs typeface="Calibri"/>
              </a:rPr>
              <a:t>게시물올리기</a:t>
            </a:r>
            <a:r>
              <a:rPr lang="ko-KR" altLang="en-US">
                <a:cs typeface="Calibri"/>
              </a:rPr>
              <a:t> 처럼 </a:t>
            </a:r>
            <a:r>
              <a:rPr lang="ko-KR" altLang="en-US" err="1">
                <a:cs typeface="Calibri"/>
              </a:rPr>
              <a:t>깃허브에도</a:t>
            </a:r>
            <a:r>
              <a:rPr lang="ko-KR" altLang="en-US">
                <a:cs typeface="Calibri"/>
              </a:rPr>
              <a:t> 하루 한 개의 코딩작업을 </a:t>
            </a:r>
            <a:r>
              <a:rPr lang="ko-KR" altLang="en-US" err="1">
                <a:cs typeface="Calibri"/>
              </a:rPr>
              <a:t>하는것입니다</a:t>
            </a:r>
            <a:r>
              <a:rPr lang="en-US" altLang="ko-KR">
                <a:cs typeface="Calibri"/>
              </a:rPr>
              <a:t>. </a:t>
            </a:r>
            <a:r>
              <a:rPr lang="ko-KR" altLang="en-US">
                <a:cs typeface="Calibri"/>
              </a:rPr>
              <a:t>그래서 내가 몇 개의 </a:t>
            </a:r>
            <a:r>
              <a:rPr lang="ko-KR" altLang="en-US" err="1">
                <a:cs typeface="Calibri"/>
              </a:rPr>
              <a:t>코딩작업했냐에</a:t>
            </a:r>
            <a:r>
              <a:rPr lang="ko-KR" altLang="en-US">
                <a:cs typeface="Calibri"/>
              </a:rPr>
              <a:t> 따라 저 초록색의 색깔이 진해집니다</a:t>
            </a:r>
            <a:r>
              <a:rPr lang="en-US" altLang="ko-KR">
                <a:cs typeface="Calibri"/>
              </a:rPr>
              <a:t>. </a:t>
            </a:r>
            <a:r>
              <a:rPr lang="ko-KR" altLang="en-US">
                <a:cs typeface="Calibri"/>
              </a:rPr>
              <a:t>그래서 하루 </a:t>
            </a:r>
            <a:r>
              <a:rPr lang="ko-KR" altLang="en-US" err="1">
                <a:cs typeface="Calibri"/>
              </a:rPr>
              <a:t>올릴떄만다</a:t>
            </a:r>
            <a:r>
              <a:rPr lang="ko-KR" altLang="en-US">
                <a:cs typeface="Calibri"/>
              </a:rPr>
              <a:t> 색깔이 채워지고 만약 아무것도 </a:t>
            </a:r>
            <a:r>
              <a:rPr lang="ko-KR" altLang="en-US" err="1">
                <a:cs typeface="Calibri"/>
              </a:rPr>
              <a:t>안했다면</a:t>
            </a:r>
            <a:r>
              <a:rPr lang="ko-KR" altLang="en-US">
                <a:cs typeface="Calibri"/>
              </a:rPr>
              <a:t> 회색으로 남겨집니다</a:t>
            </a:r>
            <a:r>
              <a:rPr lang="en-US" altLang="ko-KR">
                <a:cs typeface="Calibri"/>
              </a:rPr>
              <a:t>.</a:t>
            </a:r>
            <a:endParaRPr lang="en-US"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EF15A-2B1E-4B40-805C-EBF4E2D64AE4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4414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일부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커밋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그래프가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보이지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않는다면</a:t>
            </a:r>
            <a:r>
              <a:rPr lang="en-US" altLang="ko-KR">
                <a:ea typeface="맑은 고딕"/>
              </a:rPr>
              <a:t> Contribution </a:t>
            </a:r>
            <a:r>
              <a:rPr lang="en-US"/>
              <a:t>settings</a:t>
            </a:r>
            <a:r>
              <a:rPr lang="en-US" altLang="ko-KR">
                <a:ea typeface="맑은 고딕"/>
              </a:rPr>
              <a:t> </a:t>
            </a:r>
            <a:r>
              <a:rPr lang="ko-KR" altLang="en-US">
                <a:ea typeface="맑은 고딕"/>
              </a:rPr>
              <a:t>버튼을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클릭해</a:t>
            </a:r>
            <a:r>
              <a:rPr lang="en-US" altLang="ko-KR">
                <a:ea typeface="맑은 고딕"/>
              </a:rPr>
              <a:t> </a:t>
            </a:r>
            <a:r>
              <a:rPr lang="en-US"/>
              <a:t>Public</a:t>
            </a:r>
            <a:r>
              <a:rPr lang="en-US" altLang="ko-KR">
                <a:ea typeface="맑은 고딕"/>
              </a:rPr>
              <a:t> </a:t>
            </a:r>
            <a:r>
              <a:rPr lang="en-US"/>
              <a:t>and</a:t>
            </a:r>
            <a:r>
              <a:rPr lang="en-US" altLang="ko-KR">
                <a:ea typeface="맑은 고딕"/>
              </a:rPr>
              <a:t> </a:t>
            </a:r>
            <a:r>
              <a:rPr lang="en-US"/>
              <a:t>private</a:t>
            </a:r>
            <a:r>
              <a:rPr lang="en-US" altLang="ko-KR">
                <a:ea typeface="맑은 고딕"/>
              </a:rPr>
              <a:t> </a:t>
            </a:r>
            <a:r>
              <a:rPr lang="en-US"/>
              <a:t>contributions</a:t>
            </a:r>
            <a:r>
              <a:rPr lang="ko-KR" altLang="en-US">
                <a:ea typeface="맑은 고딕"/>
              </a:rPr>
              <a:t>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선택하시면 됩니다</a:t>
            </a:r>
            <a:r>
              <a:rPr lang="en-US" altLang="ko-KR">
                <a:ea typeface="맑은 고딕"/>
              </a:rPr>
              <a:t>.</a:t>
            </a:r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EF15A-2B1E-4B40-805C-EBF4E2D64AE4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88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200" i="0" u="none" strike="noStrike" cap="none" normalizeH="0" baseline="0">
                <a:ln>
                  <a:noFill/>
                </a:ln>
                <a:solidFill>
                  <a:srgbClr val="313B3F"/>
                </a:solidFill>
                <a:effectLst/>
                <a:latin typeface="Arial" panose="020B0604020202020204" pitchFamily="34" charset="0"/>
                <a:ea typeface="Noto Sans KR"/>
              </a:rPr>
              <a:t>제목은 타입 라벨을 맨 앞에 붙어 </a:t>
            </a:r>
            <a:r>
              <a:rPr kumimoji="0" lang="ko-KR" altLang="ko-KR" sz="1200" i="0" u="none" strike="noStrike" cap="none" normalizeH="0" baseline="0">
                <a:ln>
                  <a:noFill/>
                </a:ln>
                <a:solidFill>
                  <a:srgbClr val="738A94"/>
                </a:solidFill>
                <a:effectLst/>
                <a:latin typeface="Arial Unicode MS"/>
                <a:ea typeface="Roboto Mono"/>
              </a:rPr>
              <a:t>타입(</a:t>
            </a:r>
            <a:r>
              <a:rPr kumimoji="0" lang="ko-KR" altLang="ko-KR" sz="1200" i="0" u="none" strike="noStrike" cap="none" normalizeH="0" baseline="0" err="1">
                <a:ln>
                  <a:noFill/>
                </a:ln>
                <a:solidFill>
                  <a:srgbClr val="738A94"/>
                </a:solidFill>
                <a:effectLst/>
                <a:latin typeface="Arial Unicode MS"/>
                <a:ea typeface="Roboto Mono"/>
              </a:rPr>
              <a:t>Type</a:t>
            </a:r>
            <a:r>
              <a:rPr kumimoji="0" lang="ko-KR" altLang="ko-KR" sz="1200" i="0" u="none" strike="noStrike" cap="none" normalizeH="0" baseline="0">
                <a:ln>
                  <a:noFill/>
                </a:ln>
                <a:solidFill>
                  <a:srgbClr val="738A94"/>
                </a:solidFill>
                <a:effectLst/>
                <a:latin typeface="Arial Unicode MS"/>
                <a:ea typeface="Roboto Mono"/>
              </a:rPr>
              <a:t>): 제목</a:t>
            </a:r>
            <a:r>
              <a:rPr kumimoji="0" lang="ko-KR" altLang="ko-KR" sz="1200" i="0" u="none" strike="noStrike" cap="none" normalizeH="0" baseline="0">
                <a:ln>
                  <a:noFill/>
                </a:ln>
                <a:solidFill>
                  <a:srgbClr val="313B3F"/>
                </a:solidFill>
                <a:effectLst/>
                <a:ea typeface="Noto Sans KR"/>
              </a:rPr>
              <a:t> </a:t>
            </a:r>
            <a:r>
              <a:rPr kumimoji="0" lang="ko-KR" altLang="ko-KR" sz="1200" i="0" u="none" strike="noStrike" cap="none" normalizeH="0" baseline="0">
                <a:ln>
                  <a:noFill/>
                </a:ln>
                <a:solidFill>
                  <a:srgbClr val="313B3F"/>
                </a:solidFill>
                <a:effectLst/>
                <a:latin typeface="Arial" panose="020B0604020202020204" pitchFamily="34" charset="0"/>
                <a:ea typeface="Noto Sans KR"/>
              </a:rPr>
              <a:t>형식으로 작성</a:t>
            </a:r>
            <a:r>
              <a:rPr kumimoji="0" lang="ko-KR" altLang="en-US" sz="1200" i="0" u="none" strike="noStrike" cap="none" normalizeH="0" baseline="0">
                <a:ln>
                  <a:noFill/>
                </a:ln>
                <a:solidFill>
                  <a:srgbClr val="313B3F"/>
                </a:solidFill>
                <a:effectLst/>
                <a:latin typeface="Arial" panose="020B0604020202020204" pitchFamily="34" charset="0"/>
                <a:ea typeface="Noto Sans KR"/>
              </a:rPr>
              <a:t>합니다</a:t>
            </a:r>
            <a:r>
              <a:rPr kumimoji="0" lang="en-US" altLang="ko-KR" sz="1200" i="0" u="none" strike="noStrike" cap="none" normalizeH="0" baseline="0">
                <a:ln>
                  <a:noFill/>
                </a:ln>
                <a:solidFill>
                  <a:srgbClr val="313B3F"/>
                </a:solidFill>
                <a:effectLst/>
                <a:latin typeface="Arial" panose="020B0604020202020204" pitchFamily="34" charset="0"/>
                <a:ea typeface="Noto Sans KR"/>
              </a:rPr>
              <a:t>. </a:t>
            </a:r>
            <a:r>
              <a:rPr kumimoji="0" lang="ko-KR" altLang="en-US" sz="1200" i="0" u="none" strike="noStrike" cap="none" normalizeH="0" baseline="0" err="1">
                <a:ln>
                  <a:noFill/>
                </a:ln>
                <a:solidFill>
                  <a:srgbClr val="313B3F"/>
                </a:solidFill>
                <a:effectLst/>
                <a:latin typeface="Arial" panose="020B0604020202020204" pitchFamily="34" charset="0"/>
                <a:ea typeface="Noto Sans KR"/>
              </a:rPr>
              <a:t>커밋은</a:t>
            </a:r>
            <a:r>
              <a:rPr kumimoji="0" lang="ko-KR" altLang="en-US" sz="1200" i="0" u="none" strike="noStrike" cap="none" normalizeH="0" baseline="0">
                <a:ln>
                  <a:noFill/>
                </a:ln>
                <a:solidFill>
                  <a:srgbClr val="313B3F"/>
                </a:solidFill>
                <a:effectLst/>
                <a:latin typeface="Arial" panose="020B0604020202020204" pitchFamily="34" charset="0"/>
                <a:ea typeface="Noto Sans KR"/>
              </a:rPr>
              <a:t> 제목 본문 꼬리말로 구성되는데 제목은 보통 타입의 틀이 </a:t>
            </a:r>
            <a:r>
              <a:rPr kumimoji="0" lang="ko-KR" altLang="en-US" sz="1200" i="0" u="none" strike="noStrike" cap="none" normalizeH="0" baseline="0" err="1">
                <a:ln>
                  <a:noFill/>
                </a:ln>
                <a:solidFill>
                  <a:srgbClr val="313B3F"/>
                </a:solidFill>
                <a:effectLst/>
                <a:latin typeface="Arial" panose="020B0604020202020204" pitchFamily="34" charset="0"/>
                <a:ea typeface="Noto Sans KR"/>
              </a:rPr>
              <a:t>정해져있습니다</a:t>
            </a:r>
            <a:r>
              <a:rPr kumimoji="0" lang="en-US" altLang="ko-KR" sz="1200" i="0" u="none" strike="noStrike" cap="none" normalizeH="0" baseline="0">
                <a:ln>
                  <a:noFill/>
                </a:ln>
                <a:solidFill>
                  <a:srgbClr val="313B3F"/>
                </a:solidFill>
                <a:effectLst/>
                <a:latin typeface="Arial" panose="020B0604020202020204" pitchFamily="34" charset="0"/>
                <a:ea typeface="Noto Sans KR"/>
              </a:rPr>
              <a:t>. </a:t>
            </a:r>
            <a:r>
              <a:rPr kumimoji="0" lang="ko-KR" altLang="en-US" sz="1200" i="0" u="none" strike="noStrike" cap="none" normalizeH="0" baseline="0">
                <a:ln>
                  <a:noFill/>
                </a:ln>
                <a:solidFill>
                  <a:srgbClr val="313B3F"/>
                </a:solidFill>
                <a:effectLst/>
                <a:latin typeface="Arial" panose="020B0604020202020204" pitchFamily="34" charset="0"/>
                <a:ea typeface="Noto Sans KR"/>
              </a:rPr>
              <a:t>타입을 쓰시고 </a:t>
            </a:r>
            <a:r>
              <a:rPr kumimoji="0" lang="ko-KR" altLang="en-US" sz="1200" i="0" u="none" strike="noStrike" cap="none" normalizeH="0" baseline="0" err="1">
                <a:ln>
                  <a:noFill/>
                </a:ln>
                <a:solidFill>
                  <a:srgbClr val="313B3F"/>
                </a:solidFill>
                <a:effectLst/>
                <a:latin typeface="Arial" panose="020B0604020202020204" pitchFamily="34" charset="0"/>
                <a:ea typeface="Noto Sans KR"/>
              </a:rPr>
              <a:t>그다음</a:t>
            </a:r>
            <a:r>
              <a:rPr kumimoji="0" lang="ko-KR" altLang="en-US" sz="1200" i="0" u="none" strike="noStrike" cap="none" normalizeH="0" baseline="0">
                <a:ln>
                  <a:noFill/>
                </a:ln>
                <a:solidFill>
                  <a:srgbClr val="313B3F"/>
                </a:solidFill>
                <a:effectLst/>
                <a:latin typeface="Arial" panose="020B0604020202020204" pitchFamily="34" charset="0"/>
                <a:ea typeface="Noto Sans KR"/>
              </a:rPr>
              <a:t> </a:t>
            </a:r>
            <a:r>
              <a:rPr kumimoji="0" lang="ko-KR" altLang="en-US" sz="1200" i="0" u="none" strike="noStrike" cap="none" normalizeH="0" baseline="0" err="1">
                <a:ln>
                  <a:noFill/>
                </a:ln>
                <a:solidFill>
                  <a:srgbClr val="313B3F"/>
                </a:solidFill>
                <a:effectLst/>
                <a:latin typeface="Arial" panose="020B0604020202020204" pitchFamily="34" charset="0"/>
                <a:ea typeface="Noto Sans KR"/>
              </a:rPr>
              <a:t>커밋의</a:t>
            </a:r>
            <a:r>
              <a:rPr kumimoji="0" lang="ko-KR" altLang="en-US" sz="1200" i="0" u="none" strike="noStrike" cap="none" normalizeH="0" baseline="0">
                <a:ln>
                  <a:noFill/>
                </a:ln>
                <a:solidFill>
                  <a:srgbClr val="313B3F"/>
                </a:solidFill>
                <a:effectLst/>
                <a:latin typeface="Arial" panose="020B0604020202020204" pitchFamily="34" charset="0"/>
                <a:ea typeface="Noto Sans KR"/>
              </a:rPr>
              <a:t> 제목을 쓰시면 되는데</a:t>
            </a:r>
            <a:r>
              <a:rPr kumimoji="0" lang="en-US" altLang="ko-KR" sz="1200" i="0" u="none" strike="noStrike" cap="none" normalizeH="0" baseline="0">
                <a:ln>
                  <a:noFill/>
                </a:ln>
                <a:solidFill>
                  <a:srgbClr val="313B3F"/>
                </a:solidFill>
                <a:effectLst/>
                <a:latin typeface="Arial" panose="020B0604020202020204" pitchFamily="34" charset="0"/>
                <a:ea typeface="Noto Sans KR"/>
              </a:rPr>
              <a:t>, </a:t>
            </a:r>
            <a:r>
              <a:rPr kumimoji="0" lang="ko-KR" altLang="en-US" sz="1200" i="0" u="none" strike="noStrike" cap="none" normalizeH="0" baseline="0">
                <a:ln>
                  <a:noFill/>
                </a:ln>
                <a:solidFill>
                  <a:srgbClr val="313B3F"/>
                </a:solidFill>
                <a:effectLst/>
                <a:latin typeface="Arial" panose="020B0604020202020204" pitchFamily="34" charset="0"/>
                <a:ea typeface="Noto Sans KR"/>
              </a:rPr>
              <a:t>밑에는 </a:t>
            </a:r>
            <a:r>
              <a:rPr kumimoji="0" lang="ko-KR" altLang="en-US" sz="1200" i="0" u="none" strike="noStrike" cap="none" normalizeH="0" baseline="0" err="1">
                <a:ln>
                  <a:noFill/>
                </a:ln>
                <a:solidFill>
                  <a:srgbClr val="313B3F"/>
                </a:solidFill>
                <a:effectLst/>
                <a:latin typeface="Arial" panose="020B0604020202020204" pitchFamily="34" charset="0"/>
                <a:ea typeface="Noto Sans KR"/>
              </a:rPr>
              <a:t>커밋의</a:t>
            </a:r>
            <a:r>
              <a:rPr kumimoji="0" lang="ko-KR" altLang="en-US" sz="1200" i="0" u="none" strike="noStrike" cap="none" normalizeH="0" baseline="0">
                <a:ln>
                  <a:noFill/>
                </a:ln>
                <a:solidFill>
                  <a:srgbClr val="313B3F"/>
                </a:solidFill>
                <a:effectLst/>
                <a:latin typeface="Arial" panose="020B0604020202020204" pitchFamily="34" charset="0"/>
                <a:ea typeface="Noto Sans KR"/>
              </a:rPr>
              <a:t> 종류입니다</a:t>
            </a:r>
            <a:r>
              <a:rPr kumimoji="0" lang="en-US" altLang="ko-KR" sz="1200" i="0" u="none" strike="noStrike" cap="none" normalizeH="0" baseline="0">
                <a:ln>
                  <a:noFill/>
                </a:ln>
                <a:solidFill>
                  <a:srgbClr val="313B3F"/>
                </a:solidFill>
                <a:effectLst/>
                <a:latin typeface="Arial" panose="020B0604020202020204" pitchFamily="34" charset="0"/>
                <a:ea typeface="Noto Sans KR"/>
              </a:rPr>
              <a:t>. </a:t>
            </a:r>
            <a:r>
              <a:rPr kumimoji="0" lang="ko-KR" altLang="en-US" sz="1200" i="0" u="none" strike="noStrike" cap="none" normalizeH="0" baseline="0">
                <a:ln>
                  <a:noFill/>
                </a:ln>
                <a:solidFill>
                  <a:srgbClr val="313B3F"/>
                </a:solidFill>
                <a:effectLst/>
                <a:latin typeface="Arial" panose="020B0604020202020204" pitchFamily="34" charset="0"/>
                <a:ea typeface="Noto Sans KR"/>
              </a:rPr>
              <a:t>예를 들어 </a:t>
            </a:r>
            <a:r>
              <a:rPr kumimoji="0" lang="ko-KR" altLang="en-US" sz="1200" i="0" u="none" strike="noStrike" cap="none" normalizeH="0" baseline="0" err="1">
                <a:ln>
                  <a:noFill/>
                </a:ln>
                <a:solidFill>
                  <a:srgbClr val="313B3F"/>
                </a:solidFill>
                <a:effectLst/>
                <a:latin typeface="Arial" panose="020B0604020202020204" pitchFamily="34" charset="0"/>
                <a:ea typeface="Noto Sans KR"/>
              </a:rPr>
              <a:t>문서수정인데</a:t>
            </a:r>
            <a:r>
              <a:rPr kumimoji="0" lang="ko-KR" altLang="en-US" sz="1200" i="0" u="none" strike="noStrike" cap="none" normalizeH="0" baseline="0">
                <a:ln>
                  <a:noFill/>
                </a:ln>
                <a:solidFill>
                  <a:srgbClr val="313B3F"/>
                </a:solidFill>
                <a:effectLst/>
                <a:latin typeface="Arial" panose="020B0604020202020204" pitchFamily="34" charset="0"/>
                <a:ea typeface="Noto Sans KR"/>
              </a:rPr>
              <a:t> 새로 코드를 업데이트하면 </a:t>
            </a:r>
            <a:r>
              <a:rPr kumimoji="0" lang="en-US" altLang="ko-KR" sz="1200" i="0" u="none" strike="noStrike" cap="none" normalizeH="0" baseline="0">
                <a:ln>
                  <a:noFill/>
                </a:ln>
                <a:solidFill>
                  <a:srgbClr val="313B3F"/>
                </a:solidFill>
                <a:effectLst/>
                <a:latin typeface="Arial" panose="020B0604020202020204" pitchFamily="34" charset="0"/>
                <a:ea typeface="Noto Sans KR"/>
              </a:rPr>
              <a:t>docs update</a:t>
            </a:r>
            <a:r>
              <a:rPr kumimoji="0" lang="ko-KR" altLang="en-US" sz="1200" i="0" u="none" strike="noStrike" cap="none" normalizeH="0" baseline="0" err="1">
                <a:ln>
                  <a:noFill/>
                </a:ln>
                <a:solidFill>
                  <a:srgbClr val="313B3F"/>
                </a:solidFill>
                <a:effectLst/>
                <a:latin typeface="Arial" panose="020B0604020202020204" pitchFamily="34" charset="0"/>
                <a:ea typeface="Noto Sans KR"/>
              </a:rPr>
              <a:t>이런식으로</a:t>
            </a:r>
            <a:r>
              <a:rPr kumimoji="0" lang="ko-KR" altLang="en-US" sz="1200" i="0" u="none" strike="noStrike" cap="none" normalizeH="0" baseline="0">
                <a:ln>
                  <a:noFill/>
                </a:ln>
                <a:solidFill>
                  <a:srgbClr val="313B3F"/>
                </a:solidFill>
                <a:effectLst/>
                <a:latin typeface="Arial" panose="020B0604020202020204" pitchFamily="34" charset="0"/>
                <a:ea typeface="Noto Sans KR"/>
              </a:rPr>
              <a:t> 작성합니다</a:t>
            </a:r>
            <a:r>
              <a:rPr kumimoji="0" lang="en-US" altLang="ko-KR" sz="1200" i="0" u="none" strike="noStrike" cap="none" normalizeH="0" baseline="0">
                <a:ln>
                  <a:noFill/>
                </a:ln>
                <a:solidFill>
                  <a:srgbClr val="313B3F"/>
                </a:solidFill>
                <a:effectLst/>
                <a:latin typeface="Arial" panose="020B0604020202020204" pitchFamily="34" charset="0"/>
                <a:ea typeface="Noto Sans KR"/>
              </a:rPr>
              <a:t>. </a:t>
            </a:r>
            <a:r>
              <a:rPr kumimoji="0" lang="ko-KR" altLang="en-US" sz="1200" i="0" u="none" strike="noStrike" cap="none" normalizeH="0" baseline="0">
                <a:ln>
                  <a:noFill/>
                </a:ln>
                <a:solidFill>
                  <a:srgbClr val="313B3F"/>
                </a:solidFill>
                <a:effectLst/>
                <a:latin typeface="Arial" panose="020B0604020202020204" pitchFamily="34" charset="0"/>
                <a:ea typeface="Noto Sans KR"/>
              </a:rPr>
              <a:t>제목의 처음은 동사원형 대문자로 시작합니다</a:t>
            </a:r>
            <a:r>
              <a:rPr kumimoji="0" lang="en-US" altLang="ko-KR" sz="1200" i="0" u="none" strike="noStrike" cap="none" normalizeH="0" baseline="0">
                <a:ln>
                  <a:noFill/>
                </a:ln>
                <a:solidFill>
                  <a:srgbClr val="313B3F"/>
                </a:solidFill>
                <a:effectLst/>
                <a:latin typeface="Arial" panose="020B0604020202020204" pitchFamily="34" charset="0"/>
                <a:ea typeface="Noto Sans KR"/>
              </a:rPr>
              <a:t>. </a:t>
            </a:r>
            <a:r>
              <a:rPr kumimoji="0" lang="ko-KR" altLang="en-US" sz="1200" i="0" u="none" strike="noStrike" cap="none" normalizeH="0" baseline="0">
                <a:ln>
                  <a:noFill/>
                </a:ln>
                <a:solidFill>
                  <a:srgbClr val="313B3F"/>
                </a:solidFill>
                <a:effectLst/>
                <a:latin typeface="Arial" panose="020B0604020202020204" pitchFamily="34" charset="0"/>
                <a:ea typeface="Noto Sans KR"/>
              </a:rPr>
              <a:t>그래서 </a:t>
            </a:r>
            <a:r>
              <a:rPr kumimoji="0" lang="en-US" altLang="ko-KR" sz="1200" i="0" u="none" strike="noStrike" cap="none" normalizeH="0" baseline="0">
                <a:ln>
                  <a:noFill/>
                </a:ln>
                <a:solidFill>
                  <a:srgbClr val="313B3F"/>
                </a:solidFill>
                <a:effectLst/>
                <a:latin typeface="Arial" panose="020B0604020202020204" pitchFamily="34" charset="0"/>
                <a:ea typeface="Noto Sans KR"/>
              </a:rPr>
              <a:t>docs changed</a:t>
            </a:r>
            <a:r>
              <a:rPr kumimoji="0" lang="ko-KR" altLang="en-US" sz="1200" i="0" u="none" strike="noStrike" cap="none" normalizeH="0" baseline="0">
                <a:ln>
                  <a:noFill/>
                </a:ln>
                <a:solidFill>
                  <a:srgbClr val="313B3F"/>
                </a:solidFill>
                <a:effectLst/>
                <a:latin typeface="Arial" panose="020B0604020202020204" pitchFamily="34" charset="0"/>
                <a:ea typeface="Noto Sans KR"/>
              </a:rPr>
              <a:t>가 아닌 </a:t>
            </a:r>
            <a:r>
              <a:rPr kumimoji="0" lang="en-US" altLang="ko-KR" sz="1200" i="0" u="none" strike="noStrike" cap="none" normalizeH="0" baseline="0">
                <a:ln>
                  <a:noFill/>
                </a:ln>
                <a:solidFill>
                  <a:srgbClr val="313B3F"/>
                </a:solidFill>
                <a:effectLst/>
                <a:latin typeface="Arial" panose="020B0604020202020204" pitchFamily="34" charset="0"/>
                <a:ea typeface="Noto Sans KR"/>
              </a:rPr>
              <a:t>docs change </a:t>
            </a:r>
            <a:r>
              <a:rPr kumimoji="0" lang="ko-KR" altLang="en-US" sz="1200" i="0" u="none" strike="noStrike" cap="none" normalizeH="0" baseline="0">
                <a:ln>
                  <a:noFill/>
                </a:ln>
                <a:solidFill>
                  <a:srgbClr val="313B3F"/>
                </a:solidFill>
                <a:effectLst/>
                <a:latin typeface="Arial" panose="020B0604020202020204" pitchFamily="34" charset="0"/>
                <a:ea typeface="Noto Sans KR"/>
              </a:rPr>
              <a:t>이렇게 </a:t>
            </a:r>
            <a:r>
              <a:rPr kumimoji="0" lang="ko-KR" altLang="en-US" sz="1200" i="0" u="none" strike="noStrike" cap="none" normalizeH="0" baseline="0" err="1">
                <a:ln>
                  <a:noFill/>
                </a:ln>
                <a:solidFill>
                  <a:srgbClr val="313B3F"/>
                </a:solidFill>
                <a:effectLst/>
                <a:latin typeface="Arial" panose="020B0604020202020204" pitchFamily="34" charset="0"/>
                <a:ea typeface="Noto Sans KR"/>
              </a:rPr>
              <a:t>작성할수있겠죠</a:t>
            </a:r>
            <a:r>
              <a:rPr kumimoji="0" lang="ko-KR" altLang="en-US" sz="1200" i="0" u="none" strike="noStrike" cap="none" normalizeH="0" baseline="0">
                <a:ln>
                  <a:noFill/>
                </a:ln>
                <a:solidFill>
                  <a:srgbClr val="313B3F"/>
                </a:solidFill>
                <a:effectLst/>
                <a:latin typeface="Arial" panose="020B0604020202020204" pitchFamily="34" charset="0"/>
                <a:ea typeface="Noto Sans KR"/>
              </a:rPr>
              <a:t> 이렇게 틀이 </a:t>
            </a:r>
            <a:r>
              <a:rPr kumimoji="0" lang="ko-KR" altLang="en-US" sz="1200" i="0" u="none" strike="noStrike" cap="none" normalizeH="0" baseline="0" err="1">
                <a:ln>
                  <a:noFill/>
                </a:ln>
                <a:solidFill>
                  <a:srgbClr val="313B3F"/>
                </a:solidFill>
                <a:effectLst/>
                <a:latin typeface="Arial" panose="020B0604020202020204" pitchFamily="34" charset="0"/>
                <a:ea typeface="Noto Sans KR"/>
              </a:rPr>
              <a:t>정해져있으면</a:t>
            </a:r>
            <a:r>
              <a:rPr kumimoji="0" lang="ko-KR" altLang="en-US" sz="1200" i="0" u="none" strike="noStrike" cap="none" normalizeH="0" baseline="0">
                <a:ln>
                  <a:noFill/>
                </a:ln>
                <a:solidFill>
                  <a:srgbClr val="313B3F"/>
                </a:solidFill>
                <a:effectLst/>
                <a:latin typeface="Arial" panose="020B0604020202020204" pitchFamily="34" charset="0"/>
                <a:ea typeface="Noto Sans KR"/>
              </a:rPr>
              <a:t> </a:t>
            </a:r>
            <a:r>
              <a:rPr kumimoji="0" lang="ko-KR" altLang="en-US" sz="1200" i="0" u="none" strike="noStrike" cap="none" normalizeH="0" baseline="0" err="1">
                <a:ln>
                  <a:noFill/>
                </a:ln>
                <a:solidFill>
                  <a:srgbClr val="313B3F"/>
                </a:solidFill>
                <a:effectLst/>
                <a:latin typeface="Arial" panose="020B0604020202020204" pitchFamily="34" charset="0"/>
                <a:ea typeface="Noto Sans KR"/>
              </a:rPr>
              <a:t>좋은점이</a:t>
            </a:r>
            <a:r>
              <a:rPr kumimoji="0" lang="ko-KR" altLang="en-US" sz="1200" i="0" u="none" strike="noStrike" cap="none" normalizeH="0" baseline="0">
                <a:ln>
                  <a:noFill/>
                </a:ln>
                <a:solidFill>
                  <a:srgbClr val="313B3F"/>
                </a:solidFill>
                <a:effectLst/>
                <a:latin typeface="Arial" panose="020B0604020202020204" pitchFamily="34" charset="0"/>
                <a:ea typeface="Noto Sans KR"/>
              </a:rPr>
              <a:t> 어느 부분을 </a:t>
            </a:r>
            <a:r>
              <a:rPr kumimoji="0" lang="ko-KR" altLang="en-US" sz="1200" i="0" u="none" strike="noStrike" cap="none" normalizeH="0" baseline="0" err="1">
                <a:ln>
                  <a:noFill/>
                </a:ln>
                <a:solidFill>
                  <a:srgbClr val="313B3F"/>
                </a:solidFill>
                <a:effectLst/>
                <a:latin typeface="Arial" panose="020B0604020202020204" pitchFamily="34" charset="0"/>
                <a:ea typeface="Noto Sans KR"/>
              </a:rPr>
              <a:t>수정한건지</a:t>
            </a:r>
            <a:r>
              <a:rPr kumimoji="0" lang="ko-KR" altLang="en-US" sz="1200" i="0" u="none" strike="noStrike" cap="none" normalizeH="0" baseline="0">
                <a:ln>
                  <a:noFill/>
                </a:ln>
                <a:solidFill>
                  <a:srgbClr val="313B3F"/>
                </a:solidFill>
                <a:effectLst/>
                <a:latin typeface="Arial" panose="020B0604020202020204" pitchFamily="34" charset="0"/>
                <a:ea typeface="Noto Sans KR"/>
              </a:rPr>
              <a:t> 추가한지 </a:t>
            </a:r>
            <a:r>
              <a:rPr kumimoji="0" lang="ko-KR" altLang="en-US" sz="1200" i="0" u="none" strike="noStrike" cap="none" normalizeH="0" baseline="0" err="1">
                <a:ln>
                  <a:noFill/>
                </a:ln>
                <a:solidFill>
                  <a:srgbClr val="313B3F"/>
                </a:solidFill>
                <a:effectLst/>
                <a:latin typeface="Arial" panose="020B0604020202020204" pitchFamily="34" charset="0"/>
                <a:ea typeface="Noto Sans KR"/>
              </a:rPr>
              <a:t>볼수</a:t>
            </a:r>
            <a:r>
              <a:rPr kumimoji="0" lang="ko-KR" altLang="en-US" sz="1200" i="0" u="none" strike="noStrike" cap="none" normalizeH="0" baseline="0">
                <a:ln>
                  <a:noFill/>
                </a:ln>
                <a:solidFill>
                  <a:srgbClr val="313B3F"/>
                </a:solidFill>
                <a:effectLst/>
                <a:latin typeface="Arial" panose="020B0604020202020204" pitchFamily="34" charset="0"/>
                <a:ea typeface="Noto Sans KR"/>
              </a:rPr>
              <a:t> 있습니다</a:t>
            </a:r>
            <a:r>
              <a:rPr kumimoji="0" lang="en-US" altLang="ko-KR" sz="1200" i="0" u="none" strike="noStrike" cap="none" normalizeH="0" baseline="0">
                <a:ln>
                  <a:noFill/>
                </a:ln>
                <a:solidFill>
                  <a:srgbClr val="313B3F"/>
                </a:solidFill>
                <a:effectLst/>
                <a:latin typeface="Arial" panose="020B0604020202020204" pitchFamily="34" charset="0"/>
                <a:ea typeface="Noto Sans KR"/>
              </a:rPr>
              <a:t>.</a:t>
            </a:r>
            <a:endParaRPr kumimoji="0" lang="ko-KR" altLang="ko-KR" sz="16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EF15A-2B1E-4B40-805C-EBF4E2D64AE4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8205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다음으로는 이슈에 대해 </a:t>
            </a:r>
            <a:r>
              <a:rPr lang="ko-KR" altLang="en-US" err="1">
                <a:ea typeface="맑은 고딕"/>
              </a:rPr>
              <a:t>설명드리겠습니다</a:t>
            </a:r>
            <a:r>
              <a:rPr lang="en-US" altLang="ko-KR">
                <a:ea typeface="맑은 고딕"/>
              </a:rPr>
              <a:t>. </a:t>
            </a:r>
            <a:r>
              <a:rPr lang="ko-KR" altLang="en-US">
                <a:ea typeface="맑은 고딕"/>
              </a:rPr>
              <a:t>프로젝트를 </a:t>
            </a:r>
            <a:r>
              <a:rPr lang="ko-KR" altLang="en-US" err="1">
                <a:ea typeface="맑은 고딕"/>
              </a:rPr>
              <a:t>만들었다해도</a:t>
            </a:r>
            <a:r>
              <a:rPr lang="ko-KR" altLang="en-US">
                <a:ea typeface="맑은 고딕"/>
              </a:rPr>
              <a:t> 버그나 </a:t>
            </a:r>
            <a:r>
              <a:rPr lang="ko-KR" altLang="en-US" err="1">
                <a:ea typeface="맑은 고딕"/>
              </a:rPr>
              <a:t>오탈자가</a:t>
            </a:r>
            <a:r>
              <a:rPr lang="ko-KR" altLang="en-US">
                <a:ea typeface="맑은 고딕"/>
              </a:rPr>
              <a:t> 존재할 수 있습니다</a:t>
            </a:r>
            <a:r>
              <a:rPr lang="en-US" altLang="ko-KR">
                <a:ea typeface="맑은 고딕"/>
              </a:rPr>
              <a:t>. </a:t>
            </a:r>
            <a:r>
              <a:rPr lang="ko-KR" altLang="en-US">
                <a:ea typeface="맑은 고딕"/>
              </a:rPr>
              <a:t>그리고 다른 컴퓨터나 다른 사용환경에서 프로젝트를 </a:t>
            </a:r>
            <a:r>
              <a:rPr lang="ko-KR" altLang="en-US" err="1">
                <a:ea typeface="맑은 고딕"/>
              </a:rPr>
              <a:t>돌려봤을때</a:t>
            </a:r>
            <a:r>
              <a:rPr lang="ko-KR" altLang="en-US">
                <a:ea typeface="맑은 고딕"/>
              </a:rPr>
              <a:t> 제대로 작동이 되지 </a:t>
            </a:r>
            <a:r>
              <a:rPr lang="ko-KR" altLang="en-US" err="1">
                <a:ea typeface="맑은 고딕"/>
              </a:rPr>
              <a:t>않을수도</a:t>
            </a:r>
            <a:r>
              <a:rPr lang="ko-KR" altLang="en-US">
                <a:ea typeface="맑은 고딕"/>
              </a:rPr>
              <a:t> 있는데요</a:t>
            </a:r>
            <a:r>
              <a:rPr lang="en-US" altLang="ko-KR">
                <a:ea typeface="맑은 고딕"/>
              </a:rPr>
              <a:t>. </a:t>
            </a:r>
            <a:r>
              <a:rPr lang="ko-KR" altLang="en-US">
                <a:ea typeface="맑은 고딕"/>
              </a:rPr>
              <a:t>이때 </a:t>
            </a:r>
            <a:r>
              <a:rPr lang="ko-KR" altLang="en-US" err="1">
                <a:ea typeface="맑은 고딕"/>
              </a:rPr>
              <a:t>필요한것이</a:t>
            </a:r>
            <a:r>
              <a:rPr lang="ko-KR" altLang="en-US">
                <a:ea typeface="맑은 고딕"/>
              </a:rPr>
              <a:t> 이슈입니다 </a:t>
            </a:r>
            <a:r>
              <a:rPr lang="ko-KR" altLang="en-US" err="1">
                <a:ea typeface="맑은 고딕"/>
              </a:rPr>
              <a:t>깃허브는</a:t>
            </a:r>
            <a:r>
              <a:rPr lang="ko-KR" altLang="en-US">
                <a:ea typeface="맑은 고딕"/>
              </a:rPr>
              <a:t> 오픈소스로 </a:t>
            </a:r>
            <a:r>
              <a:rPr lang="ko-KR" altLang="en-US" err="1">
                <a:ea typeface="맑은 고딕"/>
              </a:rPr>
              <a:t>많은사람들이</a:t>
            </a:r>
            <a:r>
              <a:rPr lang="ko-KR" altLang="en-US">
                <a:ea typeface="맑은 고딕"/>
              </a:rPr>
              <a:t> 보고 내 프로젝트에 대해서 피드백을 하거나 코드에 대해 이슈를 제기할 수 있습니다</a:t>
            </a:r>
            <a:r>
              <a:rPr lang="en-US" altLang="ko-KR">
                <a:ea typeface="맑은 고딕"/>
              </a:rPr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EF15A-2B1E-4B40-805C-EBF4E2D64AE4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0848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다음으로는 프로젝트 파트에 대해 </a:t>
            </a:r>
            <a:r>
              <a:rPr lang="ko-KR" altLang="en-US" err="1"/>
              <a:t>설명드리겠습니다</a:t>
            </a:r>
            <a:r>
              <a:rPr lang="en-US" altLang="ko-KR"/>
              <a:t>.</a:t>
            </a:r>
          </a:p>
          <a:p>
            <a:r>
              <a:rPr lang="en-US" err="1"/>
              <a:t>프로젝트</a:t>
            </a:r>
            <a:r>
              <a:rPr lang="en-US"/>
              <a:t> </a:t>
            </a:r>
            <a:r>
              <a:rPr lang="en-US" err="1"/>
              <a:t>보드</a:t>
            </a:r>
            <a:r>
              <a:rPr lang="en-US"/>
              <a:t> </a:t>
            </a:r>
            <a:r>
              <a:rPr lang="en-US" err="1"/>
              <a:t>기능</a:t>
            </a:r>
            <a:r>
              <a:rPr lang="ko-KR" altLang="en-US"/>
              <a:t>이라고 해서</a:t>
            </a:r>
            <a:r>
              <a:rPr lang="en-US"/>
              <a:t> </a:t>
            </a:r>
            <a:r>
              <a:rPr lang="en-US" err="1"/>
              <a:t>화이트보드에</a:t>
            </a:r>
            <a:r>
              <a:rPr lang="en-US"/>
              <a:t> </a:t>
            </a:r>
            <a:r>
              <a:rPr lang="en-US" err="1"/>
              <a:t>포스트잇으로</a:t>
            </a:r>
            <a:r>
              <a:rPr lang="en-US"/>
              <a:t> </a:t>
            </a:r>
            <a:r>
              <a:rPr lang="en-US" err="1"/>
              <a:t>이슈를</a:t>
            </a:r>
            <a:r>
              <a:rPr lang="en-US"/>
              <a:t> </a:t>
            </a:r>
            <a:r>
              <a:rPr lang="en-US" err="1"/>
              <a:t>관리하는</a:t>
            </a:r>
            <a:r>
              <a:rPr lang="en-US"/>
              <a:t> </a:t>
            </a:r>
            <a:r>
              <a:rPr lang="en-US" err="1"/>
              <a:t>모습을</a:t>
            </a:r>
            <a:r>
              <a:rPr lang="en-US"/>
              <a:t> </a:t>
            </a:r>
            <a:r>
              <a:rPr lang="en-US" err="1"/>
              <a:t>그대로</a:t>
            </a:r>
            <a:r>
              <a:rPr lang="en-US"/>
              <a:t> 웹 </a:t>
            </a:r>
            <a:r>
              <a:rPr lang="en-US" err="1"/>
              <a:t>상으로</a:t>
            </a:r>
            <a:r>
              <a:rPr lang="en-US"/>
              <a:t> </a:t>
            </a:r>
            <a:r>
              <a:rPr lang="en-US" err="1"/>
              <a:t>옮긴</a:t>
            </a:r>
            <a:r>
              <a:rPr lang="en-US"/>
              <a:t> 것</a:t>
            </a:r>
            <a:r>
              <a:rPr lang="ko-KR" altLang="en-US"/>
              <a:t>인데요</a:t>
            </a:r>
            <a:r>
              <a:rPr lang="en-US"/>
              <a:t>.</a:t>
            </a:r>
            <a:r>
              <a:rPr lang="ko-KR" altLang="en-US"/>
              <a:t>이 기능을 사용하면</a:t>
            </a:r>
            <a:r>
              <a:rPr lang="en-US"/>
              <a:t> </a:t>
            </a:r>
            <a:r>
              <a:rPr lang="en-US" err="1"/>
              <a:t>개발</a:t>
            </a:r>
            <a:r>
              <a:rPr lang="en-US"/>
              <a:t> </a:t>
            </a:r>
            <a:r>
              <a:rPr lang="en-US" err="1"/>
              <a:t>현황을</a:t>
            </a:r>
            <a:r>
              <a:rPr lang="en-US"/>
              <a:t> 한 </a:t>
            </a:r>
            <a:r>
              <a:rPr lang="en-US" err="1"/>
              <a:t>눈에</a:t>
            </a:r>
            <a:r>
              <a:rPr lang="en-US"/>
              <a:t> </a:t>
            </a:r>
            <a:r>
              <a:rPr lang="en-US" err="1"/>
              <a:t>파악하기</a:t>
            </a:r>
            <a:r>
              <a:rPr lang="en-US"/>
              <a:t> 쉽</a:t>
            </a:r>
            <a:r>
              <a:rPr lang="ko-KR" altLang="en-US"/>
              <a:t>습니다</a:t>
            </a:r>
            <a:r>
              <a:rPr lang="en-US"/>
              <a:t>.</a:t>
            </a:r>
            <a:r>
              <a:rPr lang="ko-KR" altLang="en-US"/>
              <a:t> </a:t>
            </a:r>
            <a:r>
              <a:rPr lang="en-US" err="1"/>
              <a:t>프로젝트</a:t>
            </a:r>
            <a:r>
              <a:rPr lang="en-US"/>
              <a:t> </a:t>
            </a:r>
            <a:r>
              <a:rPr lang="en-US" err="1"/>
              <a:t>보드로</a:t>
            </a:r>
            <a:r>
              <a:rPr lang="en-US"/>
              <a:t> </a:t>
            </a:r>
            <a:r>
              <a:rPr lang="en-US" err="1"/>
              <a:t>사용해</a:t>
            </a:r>
            <a:r>
              <a:rPr lang="en-US"/>
              <a:t> </a:t>
            </a:r>
            <a:r>
              <a:rPr lang="en-US" err="1"/>
              <a:t>프로젝트</a:t>
            </a:r>
            <a:r>
              <a:rPr lang="en-US"/>
              <a:t> </a:t>
            </a:r>
            <a:r>
              <a:rPr lang="en-US" err="1"/>
              <a:t>작업을</a:t>
            </a:r>
            <a:r>
              <a:rPr lang="en-US"/>
              <a:t> </a:t>
            </a:r>
            <a:r>
              <a:rPr lang="en-US" err="1"/>
              <a:t>구성하고</a:t>
            </a:r>
            <a:r>
              <a:rPr lang="en-US"/>
              <a:t> </a:t>
            </a:r>
            <a:r>
              <a:rPr lang="en-US" err="1"/>
              <a:t>우선</a:t>
            </a:r>
            <a:r>
              <a:rPr lang="en-US"/>
              <a:t> </a:t>
            </a:r>
            <a:r>
              <a:rPr lang="en-US" err="1"/>
              <a:t>순위를</a:t>
            </a:r>
            <a:r>
              <a:rPr lang="en-US"/>
              <a:t> </a:t>
            </a:r>
            <a:r>
              <a:rPr lang="en-US" err="1"/>
              <a:t>지정할</a:t>
            </a:r>
            <a:r>
              <a:rPr lang="en-US"/>
              <a:t> 수 있</a:t>
            </a:r>
            <a:r>
              <a:rPr lang="ko-KR" altLang="en-US"/>
              <a:t>습니다</a:t>
            </a:r>
            <a:r>
              <a:rPr lang="en-US"/>
              <a:t>. </a:t>
            </a:r>
            <a:r>
              <a:rPr lang="ko-KR" altLang="en-US" err="1"/>
              <a:t>시험공부할때</a:t>
            </a:r>
            <a:r>
              <a:rPr lang="ko-KR" altLang="en-US"/>
              <a:t> 플랜을 </a:t>
            </a:r>
            <a:r>
              <a:rPr lang="ko-KR" altLang="en-US" err="1"/>
              <a:t>정해놓고</a:t>
            </a:r>
            <a:r>
              <a:rPr lang="ko-KR" altLang="en-US"/>
              <a:t> </a:t>
            </a:r>
            <a:r>
              <a:rPr lang="ko-KR" altLang="en-US" err="1"/>
              <a:t>한것과</a:t>
            </a:r>
            <a:r>
              <a:rPr lang="ko-KR" altLang="en-US"/>
              <a:t> </a:t>
            </a:r>
            <a:r>
              <a:rPr lang="ko-KR" altLang="en-US" err="1"/>
              <a:t>안한것</a:t>
            </a:r>
            <a:r>
              <a:rPr lang="ko-KR" altLang="en-US"/>
              <a:t> 체크리스트를 </a:t>
            </a:r>
            <a:r>
              <a:rPr lang="ko-KR" altLang="en-US" err="1"/>
              <a:t>만드는것처럼</a:t>
            </a:r>
            <a:r>
              <a:rPr lang="ko-KR" altLang="en-US"/>
              <a:t> 개발의 체크리스트라고 보시면 됩니다</a:t>
            </a:r>
            <a:r>
              <a:rPr lang="en-US" altLang="ko-KR"/>
              <a:t>.</a:t>
            </a:r>
            <a:r>
              <a:rPr lang="en-US"/>
              <a:t> </a:t>
            </a:r>
            <a:r>
              <a:rPr lang="ko-KR" altLang="en-US"/>
              <a:t>그래서 </a:t>
            </a:r>
            <a:r>
              <a:rPr lang="en-US" err="1"/>
              <a:t>보편적인</a:t>
            </a:r>
            <a:r>
              <a:rPr lang="en-US"/>
              <a:t> </a:t>
            </a:r>
            <a:r>
              <a:rPr lang="en-US" err="1"/>
              <a:t>기능부터</a:t>
            </a:r>
            <a:r>
              <a:rPr lang="en-US"/>
              <a:t> </a:t>
            </a:r>
            <a:r>
              <a:rPr lang="en-US" err="1"/>
              <a:t>특정</a:t>
            </a:r>
            <a:r>
              <a:rPr lang="en-US"/>
              <a:t> </a:t>
            </a:r>
            <a:r>
              <a:rPr lang="en-US" err="1"/>
              <a:t>기능</a:t>
            </a:r>
            <a:r>
              <a:rPr lang="en-US"/>
              <a:t> </a:t>
            </a:r>
            <a:r>
              <a:rPr lang="en-US" err="1"/>
              <a:t>작업</a:t>
            </a:r>
            <a:r>
              <a:rPr lang="en-US"/>
              <a:t>, </a:t>
            </a:r>
            <a:r>
              <a:rPr lang="en-US" err="1"/>
              <a:t>로드맵을</a:t>
            </a:r>
            <a:r>
              <a:rPr lang="en-US"/>
              <a:t> </a:t>
            </a:r>
            <a:r>
              <a:rPr lang="en-US" err="1"/>
              <a:t>작성하고배포</a:t>
            </a:r>
            <a:r>
              <a:rPr lang="en-US"/>
              <a:t> </a:t>
            </a:r>
            <a:r>
              <a:rPr lang="en-US" err="1"/>
              <a:t>체크</a:t>
            </a:r>
            <a:r>
              <a:rPr lang="en-US"/>
              <a:t> </a:t>
            </a:r>
            <a:r>
              <a:rPr lang="en-US" err="1"/>
              <a:t>리스트을</a:t>
            </a:r>
            <a:r>
              <a:rPr lang="en-US"/>
              <a:t> </a:t>
            </a:r>
            <a:r>
              <a:rPr lang="en-US" err="1"/>
              <a:t>관리할</a:t>
            </a:r>
            <a:r>
              <a:rPr lang="en-US"/>
              <a:t> 수 있</a:t>
            </a:r>
            <a:r>
              <a:rPr lang="ko-KR" altLang="en-US" err="1"/>
              <a:t>습니</a:t>
            </a:r>
            <a:r>
              <a:rPr lang="en-US"/>
              <a:t>다.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EF15A-2B1E-4B40-805C-EBF4E2D64AE4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68498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>
                <a:solidFill>
                  <a:srgbClr val="313B3F"/>
                </a:solidFill>
                <a:effectLst/>
                <a:latin typeface="Noto Sans KR"/>
              </a:rPr>
              <a:t>많은 기업에서 오픈 소스 프로젝트 경험이 있는 개발자를 환영하고 있습니다</a:t>
            </a:r>
            <a:r>
              <a:rPr lang="en-US" altLang="ko-KR" b="0" i="0">
                <a:solidFill>
                  <a:srgbClr val="313B3F"/>
                </a:solidFill>
                <a:effectLst/>
                <a:latin typeface="Noto Sans KR"/>
              </a:rPr>
              <a:t>. </a:t>
            </a:r>
            <a:r>
              <a:rPr lang="ko-KR" altLang="en-US" b="0" i="0">
                <a:solidFill>
                  <a:srgbClr val="313B3F"/>
                </a:solidFill>
                <a:effectLst/>
                <a:latin typeface="Noto Sans KR"/>
              </a:rPr>
              <a:t>이력서 내 오픈 소스 프로젝트 경험을 강조해서 작성하는 것이 좋아서 </a:t>
            </a:r>
            <a:r>
              <a:rPr lang="ko-KR" altLang="en-US" b="0" i="0" err="1">
                <a:solidFill>
                  <a:srgbClr val="313B3F"/>
                </a:solidFill>
                <a:effectLst/>
                <a:latin typeface="Noto Sans KR"/>
              </a:rPr>
              <a:t>깃허브</a:t>
            </a:r>
            <a:r>
              <a:rPr lang="ko-KR" altLang="en-US" b="0" i="0">
                <a:solidFill>
                  <a:srgbClr val="313B3F"/>
                </a:solidFill>
                <a:effectLst/>
                <a:latin typeface="Noto Sans KR"/>
              </a:rPr>
              <a:t> </a:t>
            </a:r>
            <a:r>
              <a:rPr lang="ko-KR" altLang="en-US" b="0" i="0" err="1">
                <a:solidFill>
                  <a:srgbClr val="313B3F"/>
                </a:solidFill>
                <a:effectLst/>
                <a:latin typeface="Noto Sans KR"/>
              </a:rPr>
              <a:t>오픈소스기여하기</a:t>
            </a:r>
            <a:r>
              <a:rPr lang="ko-KR" altLang="en-US" b="0" i="0">
                <a:solidFill>
                  <a:srgbClr val="313B3F"/>
                </a:solidFill>
                <a:effectLst/>
                <a:latin typeface="Noto Sans KR"/>
              </a:rPr>
              <a:t> 경험을 해보셨으면 좋겠습니다</a:t>
            </a:r>
            <a:r>
              <a:rPr lang="en-US" altLang="ko-KR" b="0" i="0">
                <a:solidFill>
                  <a:srgbClr val="313B3F"/>
                </a:solidFill>
                <a:effectLst/>
                <a:latin typeface="Noto Sans KR"/>
              </a:rPr>
              <a:t>.</a:t>
            </a:r>
            <a:r>
              <a:rPr lang="ko-KR" altLang="en-US" b="0" i="0">
                <a:solidFill>
                  <a:srgbClr val="313B3F"/>
                </a:solidFill>
                <a:effectLst/>
                <a:latin typeface="Noto Sans KR"/>
                <a:ea typeface="맑은 고딕"/>
              </a:rPr>
              <a:t>오픈소스 활동을 통해 관심있는 분야와 기술을 수련할 수 있고 프로젝트에 새 기능을 추가하거나 개선을 하며 프로젝트에 숟가락을 얻으실 수 있습니다</a:t>
            </a:r>
            <a:r>
              <a:rPr lang="en-US" altLang="ko-KR" b="0" i="0">
                <a:solidFill>
                  <a:srgbClr val="313B3F"/>
                </a:solidFill>
                <a:effectLst/>
                <a:latin typeface="Noto Sans KR"/>
                <a:ea typeface="맑은 고딕"/>
              </a:rPr>
              <a:t>.</a:t>
            </a:r>
            <a:r>
              <a:rPr lang="ko-KR" altLang="en-US">
                <a:solidFill>
                  <a:srgbClr val="313B3F"/>
                </a:solidFill>
                <a:latin typeface="Noto Sans KR"/>
                <a:ea typeface="맑은 고딕"/>
              </a:rPr>
              <a:t>.</a:t>
            </a:r>
            <a:r>
              <a:rPr lang="en-US" altLang="ko-KR">
                <a:ea typeface="맑은 고딕"/>
              </a:rPr>
              <a:t>.</a:t>
            </a:r>
            <a:endParaRPr lang="ko-KR" altLang="en-US">
              <a:ea typeface="맑은 고딕"/>
            </a:endParaRPr>
          </a:p>
          <a:p>
            <a:r>
              <a:rPr lang="ko-KR" altLang="en-US">
                <a:ea typeface="맑은 고딕"/>
              </a:rPr>
              <a:t>페이스북이나 </a:t>
            </a:r>
            <a:r>
              <a:rPr lang="ko-KR" altLang="en-US" err="1">
                <a:ea typeface="맑은 고딕"/>
              </a:rPr>
              <a:t>다른사람이</a:t>
            </a:r>
            <a:r>
              <a:rPr lang="ko-KR" altLang="en-US">
                <a:ea typeface="맑은 고딕"/>
              </a:rPr>
              <a:t> 만든 오픈 소스가 생소하시다면 먼저 내가 사용 중인 라이브러리</a:t>
            </a:r>
            <a:r>
              <a:rPr lang="en-US" altLang="ko-KR">
                <a:ea typeface="맑은 고딕"/>
              </a:rPr>
              <a:t>, </a:t>
            </a:r>
            <a:r>
              <a:rPr lang="ko-KR" altLang="en-US">
                <a:ea typeface="맑은 고딕"/>
              </a:rPr>
              <a:t>프레임워크의 </a:t>
            </a:r>
            <a:r>
              <a:rPr lang="ko-KR" altLang="en-US" err="1">
                <a:ea typeface="맑은 고딕"/>
              </a:rPr>
              <a:t>깃허브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리퍼지토리를</a:t>
            </a:r>
            <a:r>
              <a:rPr lang="ko-KR" altLang="en-US">
                <a:ea typeface="맑은 고딕"/>
              </a:rPr>
              <a:t> 찾아보는 것부터 </a:t>
            </a:r>
            <a:r>
              <a:rPr lang="ko-KR" altLang="en-US" err="1">
                <a:ea typeface="맑은 고딕"/>
              </a:rPr>
              <a:t>시작해보시는것도</a:t>
            </a:r>
            <a:r>
              <a:rPr lang="ko-KR" altLang="en-US">
                <a:ea typeface="맑은 고딕"/>
              </a:rPr>
              <a:t> 좋습니다</a:t>
            </a:r>
            <a:r>
              <a:rPr lang="en-US" altLang="ko-KR">
                <a:ea typeface="맑은 고딕"/>
              </a:rPr>
              <a:t>.</a:t>
            </a:r>
            <a:r>
              <a:rPr lang="ko-KR" altLang="en-US">
                <a:ea typeface="맑은 고딕"/>
              </a:rPr>
              <a:t>인스타그램 </a:t>
            </a:r>
            <a:r>
              <a:rPr lang="ko-KR" altLang="en-US" err="1">
                <a:ea typeface="맑은 고딕"/>
              </a:rPr>
              <a:t>좋아요처럼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리퍼지토리에</a:t>
            </a:r>
            <a:r>
              <a:rPr lang="ko-KR" altLang="en-US">
                <a:ea typeface="맑은 고딕"/>
              </a:rPr>
              <a:t> 별</a:t>
            </a:r>
            <a:r>
              <a:rPr lang="en-US" altLang="ko-KR">
                <a:ea typeface="맑은 고딕"/>
              </a:rPr>
              <a:t>(star)</a:t>
            </a:r>
            <a:r>
              <a:rPr lang="ko-KR" altLang="en-US">
                <a:ea typeface="맑은 고딕"/>
              </a:rPr>
              <a:t>을 달아주고 오픈 소스 </a:t>
            </a:r>
            <a:r>
              <a:rPr lang="ko-KR" altLang="en-US" err="1">
                <a:ea typeface="맑은 고딕"/>
              </a:rPr>
              <a:t>메인테이너</a:t>
            </a:r>
            <a:r>
              <a:rPr lang="en-US" altLang="ko-KR">
                <a:ea typeface="맑은 고딕"/>
              </a:rPr>
              <a:t>, </a:t>
            </a:r>
            <a:r>
              <a:rPr lang="ko-KR" altLang="en-US" err="1">
                <a:ea typeface="맑은 고딕"/>
              </a:rPr>
              <a:t>컨트리뷰터가</a:t>
            </a:r>
            <a:r>
              <a:rPr lang="ko-KR" altLang="en-US">
                <a:ea typeface="맑은 고딕"/>
              </a:rPr>
              <a:t> 누구인지 찾아보고 </a:t>
            </a:r>
            <a:r>
              <a:rPr lang="ko-KR" altLang="en-US" err="1">
                <a:ea typeface="맑은 고딕"/>
              </a:rPr>
              <a:t>팔로우해보시는것도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추천드립니다</a:t>
            </a:r>
            <a:r>
              <a:rPr lang="en-US" altLang="ko-KR">
                <a:ea typeface="맑은 고딕"/>
              </a:rPr>
              <a:t>.</a:t>
            </a:r>
            <a:endParaRPr lang="en-US" altLang="ko-KR">
              <a:solidFill>
                <a:srgbClr val="313B3F"/>
              </a:solidFill>
              <a:latin typeface="Noto Sans KR"/>
              <a:ea typeface="맑은 고딕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EF15A-2B1E-4B40-805C-EBF4E2D64AE4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5631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ea typeface="맑은 고딕"/>
              </a:rPr>
              <a:t> </a:t>
            </a:r>
            <a:r>
              <a:rPr lang="en-US" b="0" i="0" u="none" strike="noStrike">
                <a:effectLst/>
                <a:hlinkClick r:id="rId3"/>
              </a:rPr>
              <a:t>https://github.com/explore</a:t>
            </a:r>
            <a:r>
              <a:rPr lang="ko-KR" b="0" i="0">
                <a:effectLst/>
                <a:ea typeface="맑은 고딕"/>
              </a:rPr>
              <a:t> 에서도 인기있는 오픈 소스 프로젝트를 탐험할 수 </a:t>
            </a:r>
            <a:r>
              <a:rPr lang="ko-KR" altLang="en-US">
                <a:ea typeface="맑은 고딕"/>
              </a:rPr>
              <a:t>있는데요. </a:t>
            </a:r>
            <a:br>
              <a:rPr lang="en-US" altLang="ko-KR">
                <a:cs typeface="+mn-lt"/>
              </a:rPr>
            </a:br>
            <a:r>
              <a:rPr lang="en-US" altLang="ko-KR">
                <a:ea typeface="맑은 고딕"/>
              </a:rPr>
              <a:t>Here's</a:t>
            </a:r>
            <a:r>
              <a:rPr lang="ko-KR" altLang="en-US">
                <a:ea typeface="맑은 고딕"/>
              </a:rPr>
              <a:t> </a:t>
            </a:r>
            <a:r>
              <a:rPr lang="en-US" altLang="ko-KR">
                <a:ea typeface="맑은 고딕"/>
              </a:rPr>
              <a:t>what's</a:t>
            </a:r>
            <a:r>
              <a:rPr lang="ko-KR" altLang="en-US">
                <a:ea typeface="맑은 고딕"/>
              </a:rPr>
              <a:t> </a:t>
            </a:r>
            <a:r>
              <a:rPr lang="en-US" altLang="ko-KR">
                <a:ea typeface="맑은 고딕"/>
              </a:rPr>
              <a:t>popular</a:t>
            </a:r>
            <a:r>
              <a:rPr lang="ko-KR" altLang="en-US">
                <a:ea typeface="맑은 고딕"/>
              </a:rPr>
              <a:t> </a:t>
            </a:r>
            <a:r>
              <a:rPr lang="en-US" altLang="ko-KR">
                <a:ea typeface="맑은 고딕"/>
              </a:rPr>
              <a:t>on</a:t>
            </a:r>
            <a:r>
              <a:rPr lang="ko-KR" altLang="en-US">
                <a:ea typeface="맑은 고딕"/>
              </a:rPr>
              <a:t> </a:t>
            </a:r>
            <a:r>
              <a:rPr lang="en-US" altLang="ko-KR">
                <a:ea typeface="맑은 고딕"/>
              </a:rPr>
              <a:t>GitHub</a:t>
            </a:r>
            <a:r>
              <a:rPr lang="ko-KR" altLang="en-US">
                <a:ea typeface="맑은 고딕"/>
              </a:rPr>
              <a:t> </a:t>
            </a:r>
            <a:r>
              <a:rPr lang="en-US" altLang="ko-KR">
                <a:ea typeface="맑은 고딕"/>
              </a:rPr>
              <a:t>today. 와 Trending </a:t>
            </a:r>
            <a:r>
              <a:rPr lang="en-US" altLang="ko-KR" err="1">
                <a:ea typeface="맑은 고딕"/>
              </a:rPr>
              <a:t>developer를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추천받을</a:t>
            </a:r>
            <a:r>
              <a:rPr lang="en-US" altLang="ko-KR">
                <a:ea typeface="맑은 고딕"/>
              </a:rPr>
              <a:t> 수 </a:t>
            </a:r>
            <a:r>
              <a:rPr lang="en-US" altLang="ko-KR" err="1">
                <a:ea typeface="맑은 고딕"/>
              </a:rPr>
              <a:t>있으니</a:t>
            </a:r>
            <a:r>
              <a:rPr lang="en-US" altLang="ko-KR">
                <a:ea typeface="맑은 고딕"/>
              </a:rPr>
              <a:t> 한 번 </a:t>
            </a:r>
            <a:r>
              <a:rPr lang="en-US" altLang="ko-KR" err="1">
                <a:ea typeface="맑은 고딕"/>
              </a:rPr>
              <a:t>들어가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보시면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도움이</a:t>
            </a:r>
            <a:r>
              <a:rPr lang="en-US" altLang="ko-KR">
                <a:ea typeface="맑은 고딕"/>
              </a:rPr>
              <a:t> 될 것 </a:t>
            </a:r>
            <a:r>
              <a:rPr lang="en-US" altLang="ko-KR" err="1">
                <a:ea typeface="맑은 고딕"/>
              </a:rPr>
              <a:t>같습니다</a:t>
            </a:r>
            <a:r>
              <a:rPr lang="en-US" altLang="ko-KR">
                <a:ea typeface="맑은 고딕"/>
              </a:rPr>
              <a:t>. </a:t>
            </a:r>
            <a:r>
              <a:rPr lang="en-US" altLang="ko-KR" err="1">
                <a:ea typeface="맑은 고딕"/>
              </a:rPr>
              <a:t>또한</a:t>
            </a:r>
            <a:r>
              <a:rPr lang="en-US" altLang="ko-KR">
                <a:ea typeface="맑은 고딕"/>
              </a:rPr>
              <a:t> </a:t>
            </a:r>
            <a:r>
              <a:rPr lang="ko-KR" b="0" i="0" err="1">
                <a:effectLst/>
                <a:ea typeface="맑은 고딕"/>
              </a:rPr>
              <a:t>리퍼지토리</a:t>
            </a:r>
            <a:r>
              <a:rPr lang="ko-KR">
                <a:ea typeface="맑은 고딕"/>
              </a:rPr>
              <a:t> </a:t>
            </a:r>
            <a:r>
              <a:rPr lang="ko-KR" b="0" i="0">
                <a:effectLst/>
                <a:ea typeface="맑은 고딕"/>
              </a:rPr>
              <a:t>첫 페이지 상단 위에 </a:t>
            </a:r>
            <a:r>
              <a:rPr lang="en-US"/>
              <a:t>[watch]</a:t>
            </a:r>
            <a:r>
              <a:rPr lang="ko-KR" b="0" i="0">
                <a:effectLst/>
                <a:ea typeface="맑은 고딕"/>
              </a:rPr>
              <a:t> 버튼을 클릭하면 </a:t>
            </a:r>
            <a:r>
              <a:rPr lang="ko-KR">
                <a:ea typeface="맑은 고딕"/>
              </a:rPr>
              <a:t>선택한 사항에 따라서 알림을</a:t>
            </a:r>
            <a:r>
              <a:rPr lang="ko-KR" b="0" i="0">
                <a:effectLst/>
                <a:ea typeface="맑은 고딕"/>
              </a:rPr>
              <a:t> 받을 수 </a:t>
            </a:r>
            <a:r>
              <a:rPr lang="ko-KR">
                <a:ea typeface="맑은 고딕"/>
              </a:rPr>
              <a:t>있습니다.</a:t>
            </a:r>
            <a:endParaRPr lang="en-US">
              <a:cs typeface="Calibri"/>
            </a:endParaRPr>
          </a:p>
          <a:p>
            <a:endParaRPr lang="en-US" altLang="ko-KR"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EF15A-2B1E-4B40-805C-EBF4E2D64AE4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7678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>
                <a:ea typeface="맑은 고딕"/>
              </a:rPr>
              <a:t>오픈 소스 활동은 코드를 기여하는 것 이외에도 다양한 활동을 할 수 </a:t>
            </a:r>
            <a:r>
              <a:rPr lang="ko-KR" altLang="en-US">
                <a:ea typeface="맑은 고딕"/>
              </a:rPr>
              <a:t>있습니다.</a:t>
            </a:r>
          </a:p>
          <a:p>
            <a:r>
              <a:rPr lang="ko-KR">
                <a:ea typeface="맑은 고딕"/>
              </a:rPr>
              <a:t>이슈 리스트를 확인하고 직접 고</a:t>
            </a:r>
            <a:r>
              <a:rPr lang="ko-KR" altLang="en-US">
                <a:ea typeface="맑은 고딕"/>
              </a:rPr>
              <a:t>쳐서 프로젝트 작성자에게 알려줄 </a:t>
            </a:r>
            <a:r>
              <a:rPr lang="ko-KR" altLang="en-US" err="1">
                <a:ea typeface="맑은 고딕"/>
              </a:rPr>
              <a:t>수있습니다</a:t>
            </a:r>
            <a:r>
              <a:rPr lang="en-US" altLang="ko-KR">
                <a:ea typeface="맑은 고딕"/>
              </a:rPr>
              <a:t>.</a:t>
            </a:r>
            <a:r>
              <a:rPr lang="ko-KR" altLang="en-US">
                <a:ea typeface="맑은 고딕"/>
              </a:rPr>
              <a:t>.  이슈 고치기 일반적인 오픈 소스 기여 방법이니 다들 한번 해보시는 것도 나쁘지 않을 것 같습니다.</a:t>
            </a:r>
            <a:endParaRPr lang="en-US" altLang="ko-KR">
              <a:ea typeface="맑은 고딕"/>
              <a:cs typeface="Calibri"/>
            </a:endParaRPr>
          </a:p>
          <a:p>
            <a:r>
              <a:rPr lang="ko-KR" altLang="en-US">
                <a:ea typeface="맑은 고딕"/>
              </a:rPr>
              <a:t>코드로</a:t>
            </a:r>
            <a:r>
              <a:rPr lang="ko-KR">
                <a:ea typeface="맑은 고딕"/>
              </a:rPr>
              <a:t> 기여하기 어렵다면 문서나 내 오타를 고치는 </a:t>
            </a:r>
            <a:r>
              <a:rPr lang="ko-KR" altLang="en-US">
                <a:ea typeface="맑은 고딕"/>
              </a:rPr>
              <a:t>것을 해도 좋습니다</a:t>
            </a:r>
            <a:r>
              <a:rPr lang="en-US" altLang="en-US">
                <a:ea typeface="맑은 고딕"/>
              </a:rPr>
              <a:t>.</a:t>
            </a:r>
            <a:r>
              <a:rPr lang="ko-KR">
                <a:ea typeface="맑은 고딕"/>
              </a:rPr>
              <a:t> 아주 사소한 세미콜론, 따옴표, 맞춤법도 괜찮습니다.</a:t>
            </a:r>
            <a:endParaRPr lang="ko-KR">
              <a:ea typeface="맑은 고딕"/>
              <a:cs typeface="Calibri"/>
            </a:endParaRPr>
          </a:p>
          <a:p>
            <a:r>
              <a:rPr lang="ko-KR" altLang="en-US">
                <a:ea typeface="맑은 고딕"/>
              </a:rPr>
              <a:t>또한 버그</a:t>
            </a:r>
            <a:r>
              <a:rPr lang="ko-KR">
                <a:ea typeface="맑은 고딕"/>
              </a:rPr>
              <a:t>, 기능 개선 요청, 문서 수정 요청 등 이슈를 제기하거나, 해결 방법을 댓글로 알려주는 것도 오픈 소스에 기여하는 </a:t>
            </a:r>
            <a:r>
              <a:rPr lang="ko-KR" altLang="en-US">
                <a:ea typeface="맑은 고딕"/>
              </a:rPr>
              <a:t>것입니다</a:t>
            </a:r>
            <a:r>
              <a:rPr lang="ko-KR">
                <a:ea typeface="맑은 고딕"/>
              </a:rPr>
              <a:t>.</a:t>
            </a:r>
            <a:endParaRPr lang="ko-KR">
              <a:ea typeface="맑은 고딕"/>
              <a:cs typeface="Calibri"/>
            </a:endParaRPr>
          </a:p>
          <a:p>
            <a:r>
              <a:rPr lang="ko-KR" altLang="en-US">
                <a:ea typeface="맑은 고딕"/>
              </a:rPr>
              <a:t>마지막으로 공식</a:t>
            </a:r>
            <a:r>
              <a:rPr lang="ko-KR">
                <a:ea typeface="맑은 고딕"/>
              </a:rPr>
              <a:t> 문서와 도움말을 한국어 </a:t>
            </a:r>
            <a:r>
              <a:rPr lang="ko-KR" altLang="en-US">
                <a:ea typeface="맑은 고딕"/>
              </a:rPr>
              <a:t>번역하기도 있습니다. </a:t>
            </a:r>
            <a:r>
              <a:rPr lang="ko-KR">
                <a:ea typeface="맑은 고딕"/>
              </a:rPr>
              <a:t>페이스북 또는 </a:t>
            </a:r>
            <a:r>
              <a:rPr lang="ko-KR" err="1">
                <a:ea typeface="맑은 고딕"/>
              </a:rPr>
              <a:t>깃허브에서</a:t>
            </a:r>
            <a:r>
              <a:rPr lang="ko-KR">
                <a:ea typeface="맑은 고딕"/>
              </a:rPr>
              <a:t> 한국어 사용자 그룹 커뮤니티를 찾아보고 번역 프로젝트에 동참해도</a:t>
            </a:r>
            <a:r>
              <a:rPr lang="ko-KR" altLang="en-US">
                <a:ea typeface="맑은 고딕"/>
              </a:rPr>
              <a:t> 큰 이력이 될 수 있습니다</a:t>
            </a:r>
            <a:r>
              <a:rPr lang="en-US" altLang="en-US">
                <a:ea typeface="맑은 고딕"/>
              </a:rPr>
              <a:t>.</a:t>
            </a:r>
            <a:r>
              <a:rPr lang="en-US" altLang="ko-KR">
                <a:ea typeface="맑은 고딕"/>
              </a:rPr>
              <a:t>.</a:t>
            </a:r>
            <a:endParaRPr lang="ko-KR">
              <a:ea typeface="맑은 고딕"/>
              <a:cs typeface="Calibri"/>
            </a:endParaRPr>
          </a:p>
          <a:p>
            <a:endParaRPr lang="ko-KR" altLang="en-US"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EF15A-2B1E-4B40-805C-EBF4E2D64AE4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1579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EF15A-2B1E-4B40-805C-EBF4E2D64AE4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04637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스터디시작전</a:t>
            </a:r>
            <a:r>
              <a:rPr lang="ko-KR" altLang="en-US" dirty="0"/>
              <a:t> </a:t>
            </a:r>
            <a:r>
              <a:rPr lang="ko-KR" altLang="en-US" dirty="0" err="1"/>
              <a:t>단톡에</a:t>
            </a:r>
            <a:r>
              <a:rPr lang="ko-KR" altLang="en-US" dirty="0"/>
              <a:t> 올려드렸던 </a:t>
            </a:r>
            <a:r>
              <a:rPr lang="ko-KR" altLang="en-US" dirty="0" err="1"/>
              <a:t>코랩실습자료를</a:t>
            </a:r>
            <a:r>
              <a:rPr lang="ko-KR" altLang="en-US" dirty="0"/>
              <a:t> </a:t>
            </a:r>
            <a:r>
              <a:rPr lang="ko-KR" altLang="en-US" dirty="0" err="1"/>
              <a:t>코랩에서</a:t>
            </a:r>
            <a:r>
              <a:rPr lang="ko-KR" altLang="en-US" dirty="0"/>
              <a:t> 돌려주세요</a:t>
            </a:r>
            <a:r>
              <a:rPr lang="en-US" altLang="ko-KR" dirty="0"/>
              <a:t>. </a:t>
            </a:r>
            <a:r>
              <a:rPr lang="ko-KR" altLang="en-US" dirty="0" err="1"/>
              <a:t>그다음</a:t>
            </a:r>
            <a:r>
              <a:rPr lang="ko-KR" altLang="en-US" dirty="0"/>
              <a:t> 코드를 </a:t>
            </a:r>
            <a:r>
              <a:rPr lang="ko-KR" altLang="en-US" dirty="0" err="1"/>
              <a:t>제시어</a:t>
            </a:r>
            <a:r>
              <a:rPr lang="ko-KR" altLang="en-US" dirty="0"/>
              <a:t> 맞게 </a:t>
            </a:r>
            <a:r>
              <a:rPr lang="ko-KR" altLang="en-US" dirty="0" err="1"/>
              <a:t>실습해보시기를</a:t>
            </a:r>
            <a:r>
              <a:rPr lang="ko-KR" altLang="en-US" dirty="0"/>
              <a:t> </a:t>
            </a:r>
            <a:r>
              <a:rPr lang="ko-KR" altLang="en-US" dirty="0" err="1"/>
              <a:t>추천드립니다</a:t>
            </a:r>
            <a:r>
              <a:rPr lang="en-US" altLang="ko-KR" dirty="0"/>
              <a:t>. </a:t>
            </a:r>
            <a:r>
              <a:rPr lang="ko-KR" altLang="en-US" dirty="0"/>
              <a:t>변수와 자료형을 연산자를 가지고 변환하는 코드를 돌려보시면 </a:t>
            </a:r>
            <a:r>
              <a:rPr lang="ko-KR" altLang="en-US" dirty="0" err="1"/>
              <a:t>될것</a:t>
            </a:r>
            <a:r>
              <a:rPr lang="ko-KR" altLang="en-US" dirty="0"/>
              <a:t> 같습니다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ko-KR" altLang="en-US" dirty="0" err="1"/>
              <a:t>돌린자료를</a:t>
            </a:r>
            <a:r>
              <a:rPr lang="ko-KR" altLang="en-US" dirty="0"/>
              <a:t> 저장해서 </a:t>
            </a:r>
            <a:r>
              <a:rPr lang="ko-KR" altLang="en-US" dirty="0" err="1"/>
              <a:t>깃허브에</a:t>
            </a:r>
            <a:r>
              <a:rPr lang="ko-KR" altLang="en-US" dirty="0"/>
              <a:t> </a:t>
            </a:r>
            <a:r>
              <a:rPr lang="ko-KR" altLang="en-US" dirty="0" err="1"/>
              <a:t>올려주시길</a:t>
            </a:r>
            <a:r>
              <a:rPr lang="ko-KR" altLang="en-US" dirty="0"/>
              <a:t> 바랍니다</a:t>
            </a:r>
            <a:r>
              <a:rPr lang="en-US" altLang="ko-KR" dirty="0"/>
              <a:t>. </a:t>
            </a:r>
            <a:r>
              <a:rPr lang="ko-KR" altLang="en-US" dirty="0" err="1"/>
              <a:t>그런다음</a:t>
            </a:r>
            <a:r>
              <a:rPr lang="ko-KR" altLang="en-US" dirty="0"/>
              <a:t> </a:t>
            </a:r>
            <a:r>
              <a:rPr lang="ko-KR" altLang="en-US" dirty="0" err="1"/>
              <a:t>깃허브</a:t>
            </a:r>
            <a:r>
              <a:rPr lang="ko-KR" altLang="en-US" dirty="0"/>
              <a:t> 링크를 회신에 </a:t>
            </a:r>
            <a:r>
              <a:rPr lang="ko-KR" altLang="en-US" dirty="0" err="1"/>
              <a:t>올려주시면</a:t>
            </a:r>
            <a:r>
              <a:rPr lang="ko-KR" altLang="en-US" dirty="0"/>
              <a:t> 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EF15A-2B1E-4B40-805C-EBF4E2D64AE4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659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  <a:cs typeface="Calibri"/>
              </a:rPr>
              <a:t>오늘 </a:t>
            </a:r>
            <a:r>
              <a:rPr lang="en-US" altLang="ko-KR" dirty="0" err="1">
                <a:ea typeface="맑은 고딕"/>
                <a:cs typeface="Calibri"/>
              </a:rPr>
              <a:t>ot</a:t>
            </a:r>
            <a:r>
              <a:rPr lang="ko-KR" altLang="en-US" dirty="0">
                <a:ea typeface="맑은 고딕"/>
                <a:cs typeface="Calibri"/>
              </a:rPr>
              <a:t>때 </a:t>
            </a:r>
            <a:r>
              <a:rPr lang="ko-KR" altLang="en-US" dirty="0" err="1">
                <a:ea typeface="맑은 고딕"/>
                <a:cs typeface="Calibri"/>
              </a:rPr>
              <a:t>깃허브</a:t>
            </a:r>
            <a:r>
              <a:rPr lang="ko-KR" altLang="en-US" dirty="0">
                <a:ea typeface="맑은 고딕"/>
                <a:cs typeface="Calibri"/>
              </a:rPr>
              <a:t> 사용법에 이어  </a:t>
            </a:r>
            <a:r>
              <a:rPr lang="ko-KR" altLang="en-US" dirty="0" err="1">
                <a:ea typeface="맑은 고딕"/>
                <a:cs typeface="Calibri"/>
              </a:rPr>
              <a:t>레포짓과</a:t>
            </a:r>
            <a:r>
              <a:rPr lang="ko-KR" altLang="en-US" dirty="0">
                <a:ea typeface="맑은 고딕"/>
                <a:cs typeface="Calibri"/>
              </a:rPr>
              <a:t> 이슈 프로젝트 실습을 보여드릴 예정입니다</a:t>
            </a:r>
            <a:r>
              <a:rPr lang="en-US" altLang="ko-KR" dirty="0">
                <a:ea typeface="맑은 고딕"/>
                <a:cs typeface="Calibri"/>
              </a:rPr>
              <a:t>. </a:t>
            </a:r>
            <a:r>
              <a:rPr lang="ko-KR" altLang="en-US" dirty="0">
                <a:ea typeface="맑은 고딕"/>
                <a:cs typeface="Calibri"/>
              </a:rPr>
              <a:t>또한 파이썬 기초문법 중 변수</a:t>
            </a:r>
            <a:r>
              <a:rPr lang="en-US" altLang="ko-KR" dirty="0">
                <a:ea typeface="맑은 고딕"/>
                <a:cs typeface="Calibri"/>
              </a:rPr>
              <a:t>,</a:t>
            </a:r>
            <a:r>
              <a:rPr lang="ko-KR" altLang="en-US" dirty="0">
                <a:ea typeface="맑은 고딕"/>
                <a:cs typeface="Calibri"/>
              </a:rPr>
              <a:t>자료형</a:t>
            </a:r>
            <a:r>
              <a:rPr lang="en-US" altLang="ko-KR" dirty="0">
                <a:ea typeface="맑은 고딕"/>
                <a:cs typeface="Calibri"/>
              </a:rPr>
              <a:t>,</a:t>
            </a:r>
            <a:r>
              <a:rPr lang="ko-KR" altLang="en-US" dirty="0">
                <a:ea typeface="맑은 고딕"/>
                <a:cs typeface="Calibri"/>
              </a:rPr>
              <a:t>연산자를 </a:t>
            </a:r>
            <a:r>
              <a:rPr lang="ko-KR" altLang="en-US" dirty="0" err="1">
                <a:ea typeface="맑은 고딕"/>
                <a:cs typeface="Calibri"/>
              </a:rPr>
              <a:t>코랩을</a:t>
            </a:r>
            <a:r>
              <a:rPr lang="ko-KR" altLang="en-US" dirty="0">
                <a:ea typeface="맑은 고딕"/>
                <a:cs typeface="Calibri"/>
              </a:rPr>
              <a:t> 이용한 실습시간을 갖겠습니다</a:t>
            </a:r>
            <a:r>
              <a:rPr lang="en-US" altLang="ko-KR" dirty="0">
                <a:ea typeface="맑은 고딕"/>
                <a:cs typeface="Calibri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EF15A-2B1E-4B40-805C-EBF4E2D64AE4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9520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  <a:cs typeface="Calibri"/>
              </a:rPr>
              <a:t>여기서 </a:t>
            </a:r>
            <a:r>
              <a:rPr lang="ko-KR" altLang="en-US" dirty="0" err="1">
                <a:ea typeface="맑은 고딕"/>
                <a:cs typeface="Calibri"/>
              </a:rPr>
              <a:t>부터</a:t>
            </a:r>
            <a:r>
              <a:rPr lang="ko-KR" altLang="en-US" dirty="0">
                <a:ea typeface="맑은 고딕"/>
                <a:cs typeface="Calibri"/>
              </a:rPr>
              <a:t> 소회의실에 </a:t>
            </a:r>
            <a:r>
              <a:rPr lang="ko-KR" altLang="en-US" dirty="0" err="1">
                <a:ea typeface="맑은 고딕"/>
                <a:cs typeface="Calibri"/>
              </a:rPr>
              <a:t>배치해드릴테니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짝궁이랑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en-US" altLang="ko-KR" dirty="0">
                <a:ea typeface="맑은 고딕"/>
                <a:cs typeface="Calibri"/>
              </a:rPr>
              <a:t>today I learn </a:t>
            </a:r>
            <a:r>
              <a:rPr lang="en-US" altLang="ko-KR" dirty="0" err="1">
                <a:ea typeface="맑은 고딕"/>
                <a:cs typeface="Calibri"/>
              </a:rPr>
              <a:t>tiL</a:t>
            </a:r>
            <a:r>
              <a:rPr lang="ko-KR" altLang="en-US" dirty="0" err="1">
                <a:ea typeface="맑은 고딕"/>
                <a:cs typeface="Calibri"/>
              </a:rPr>
              <a:t>레포짓을</a:t>
            </a:r>
            <a:r>
              <a:rPr lang="ko-KR" altLang="en-US" dirty="0">
                <a:ea typeface="맑은 고딕"/>
                <a:cs typeface="Calibri"/>
              </a:rPr>
              <a:t> 만드신 다음 시연에서 </a:t>
            </a:r>
            <a:r>
              <a:rPr lang="ko-KR" altLang="en-US" dirty="0" err="1">
                <a:ea typeface="맑은 고딕"/>
                <a:cs typeface="Calibri"/>
              </a:rPr>
              <a:t>보여드린것처럼</a:t>
            </a:r>
            <a:r>
              <a:rPr lang="ko-KR" altLang="en-US" dirty="0">
                <a:ea typeface="맑은 고딕"/>
                <a:cs typeface="Calibri"/>
              </a:rPr>
              <a:t> 테마선택한후 마크다운으로 </a:t>
            </a:r>
            <a:r>
              <a:rPr lang="ko-KR" altLang="en-US" dirty="0" err="1">
                <a:ea typeface="맑은 고딕"/>
                <a:cs typeface="Calibri"/>
              </a:rPr>
              <a:t>할일이나</a:t>
            </a:r>
            <a:r>
              <a:rPr lang="ko-KR" altLang="en-US" dirty="0">
                <a:ea typeface="맑은 고딕"/>
                <a:cs typeface="Calibri"/>
              </a:rPr>
              <a:t> 스터디에서 </a:t>
            </a:r>
            <a:r>
              <a:rPr lang="ko-KR" altLang="en-US" dirty="0" err="1">
                <a:ea typeface="맑은 고딕"/>
                <a:cs typeface="Calibri"/>
              </a:rPr>
              <a:t>배운내용을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적어보시고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유닉넘버를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틀릭하여</a:t>
            </a:r>
            <a:r>
              <a:rPr lang="ko-KR" altLang="en-US" dirty="0">
                <a:ea typeface="맑은 고딕"/>
                <a:cs typeface="Calibri"/>
              </a:rPr>
              <a:t> 수정 추가하며 업데이트 해보세요 </a:t>
            </a:r>
            <a:r>
              <a:rPr lang="ko-KR" altLang="en-US" dirty="0" err="1">
                <a:ea typeface="맑은 고딕"/>
                <a:cs typeface="Calibri"/>
              </a:rPr>
              <a:t>그런다음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짝궁이랑</a:t>
            </a:r>
            <a:r>
              <a:rPr lang="ko-KR" altLang="en-US" dirty="0">
                <a:ea typeface="맑은 고딕"/>
                <a:cs typeface="Calibri"/>
              </a:rPr>
              <a:t> 서로의 </a:t>
            </a:r>
            <a:r>
              <a:rPr lang="ko-KR" altLang="en-US" dirty="0" err="1">
                <a:ea typeface="맑은 고딕"/>
                <a:cs typeface="Calibri"/>
              </a:rPr>
              <a:t>레포짓에</a:t>
            </a:r>
            <a:r>
              <a:rPr lang="ko-KR" altLang="en-US" dirty="0">
                <a:ea typeface="맑은 고딕"/>
                <a:cs typeface="Calibri"/>
              </a:rPr>
              <a:t> 수정하시고 댓글도 </a:t>
            </a:r>
            <a:r>
              <a:rPr lang="ko-KR" altLang="en-US" dirty="0" err="1">
                <a:ea typeface="맑은 고딕"/>
                <a:cs typeface="Calibri"/>
              </a:rPr>
              <a:t>달아보십면</a:t>
            </a:r>
            <a:r>
              <a:rPr lang="ko-KR" altLang="en-US" dirty="0">
                <a:ea typeface="맑은 고딕"/>
                <a:cs typeface="Calibri"/>
              </a:rPr>
              <a:t> 됩니다</a:t>
            </a:r>
            <a:r>
              <a:rPr lang="en-US" altLang="ko-KR" dirty="0">
                <a:ea typeface="맑은 고딕"/>
                <a:cs typeface="Calibri"/>
              </a:rPr>
              <a:t>. </a:t>
            </a:r>
            <a:r>
              <a:rPr lang="ko-KR" altLang="en-US" dirty="0">
                <a:ea typeface="맑은 고딕"/>
                <a:cs typeface="Calibri"/>
              </a:rPr>
              <a:t>그리고 별표시도 해주시고 링크를  과제게시판에 </a:t>
            </a:r>
            <a:r>
              <a:rPr lang="en-US" altLang="ko-KR" dirty="0">
                <a:ea typeface="맑은 고딕"/>
                <a:cs typeface="Calibri"/>
              </a:rPr>
              <a:t>OT</a:t>
            </a:r>
            <a:r>
              <a:rPr lang="ko-KR" altLang="en-US" dirty="0">
                <a:ea typeface="맑은 고딕"/>
                <a:cs typeface="Calibri"/>
              </a:rPr>
              <a:t>때 </a:t>
            </a:r>
            <a:r>
              <a:rPr lang="ko-KR" altLang="en-US" dirty="0" err="1">
                <a:ea typeface="맑은 고딕"/>
                <a:cs typeface="Calibri"/>
              </a:rPr>
              <a:t>올려주시것처럼</a:t>
            </a:r>
            <a:r>
              <a:rPr lang="ko-KR" altLang="en-US" dirty="0">
                <a:ea typeface="맑은 고딕"/>
                <a:cs typeface="Calibri"/>
              </a:rPr>
              <a:t> 회신해주시면 됩니다</a:t>
            </a:r>
            <a:r>
              <a:rPr lang="en-US" altLang="ko-KR" dirty="0">
                <a:ea typeface="맑은 고딕"/>
                <a:cs typeface="Calibri"/>
              </a:rPr>
              <a:t>. </a:t>
            </a:r>
            <a:r>
              <a:rPr lang="ko-KR" altLang="en-US" dirty="0">
                <a:ea typeface="맑은 고딕"/>
                <a:cs typeface="Calibri"/>
              </a:rPr>
              <a:t>그리고 서로 </a:t>
            </a:r>
            <a:r>
              <a:rPr lang="ko-KR" altLang="en-US" dirty="0" err="1">
                <a:ea typeface="맑은 고딕"/>
                <a:cs typeface="Calibri"/>
              </a:rPr>
              <a:t>레포짓을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수정하실때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짝구의</a:t>
            </a:r>
            <a:r>
              <a:rPr lang="ko-KR" altLang="en-US" dirty="0">
                <a:ea typeface="맑은 고딕"/>
                <a:cs typeface="Calibri"/>
              </a:rPr>
              <a:t> 계정을 </a:t>
            </a:r>
            <a:r>
              <a:rPr lang="ko-KR" altLang="en-US" dirty="0" err="1">
                <a:ea typeface="맑은 고딕"/>
                <a:cs typeface="Calibri"/>
              </a:rPr>
              <a:t>콜라보레이션추가하셔야</a:t>
            </a:r>
            <a:r>
              <a:rPr lang="ko-KR" altLang="en-US" dirty="0">
                <a:ea typeface="맑은 고딕"/>
                <a:cs typeface="Calibri"/>
              </a:rPr>
              <a:t> 합니다</a:t>
            </a:r>
            <a:r>
              <a:rPr lang="en-US" altLang="ko-KR" dirty="0">
                <a:ea typeface="맑은 고딕"/>
                <a:cs typeface="Calibri"/>
              </a:rPr>
              <a:t>!	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EF15A-2B1E-4B40-805C-EBF4E2D64AE4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6003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en-US" altLang="ko-KR" b="0" i="0" err="1">
                <a:solidFill>
                  <a:srgbClr val="313B3F"/>
                </a:solidFill>
                <a:effectLst/>
                <a:latin typeface="Noto Sans KR"/>
                <a:ea typeface="맑은 고딕"/>
              </a:rPr>
              <a:t>Ot</a:t>
            </a:r>
            <a:r>
              <a:rPr lang="ko-KR" altLang="en-US" b="0" i="0">
                <a:solidFill>
                  <a:srgbClr val="313B3F"/>
                </a:solidFill>
                <a:effectLst/>
                <a:latin typeface="Noto Sans KR"/>
                <a:ea typeface="맑은 고딕"/>
              </a:rPr>
              <a:t>시간에 </a:t>
            </a:r>
            <a:r>
              <a:rPr lang="ko-KR" altLang="en-US" b="0" i="0" err="1">
                <a:solidFill>
                  <a:srgbClr val="313B3F"/>
                </a:solidFill>
                <a:effectLst/>
                <a:latin typeface="Noto Sans KR"/>
                <a:ea typeface="맑은 고딕"/>
              </a:rPr>
              <a:t>깃허브</a:t>
            </a:r>
            <a:r>
              <a:rPr lang="ko-KR" altLang="en-US" b="0" i="0">
                <a:solidFill>
                  <a:srgbClr val="313B3F"/>
                </a:solidFill>
                <a:effectLst/>
                <a:latin typeface="Noto Sans KR"/>
                <a:ea typeface="맑은 고딕"/>
              </a:rPr>
              <a:t> 다들 </a:t>
            </a:r>
            <a:r>
              <a:rPr lang="ko-KR" altLang="en-US" b="0" i="0" err="1">
                <a:solidFill>
                  <a:srgbClr val="313B3F"/>
                </a:solidFill>
                <a:effectLst/>
                <a:latin typeface="Noto Sans KR"/>
                <a:ea typeface="맑은 고딕"/>
              </a:rPr>
              <a:t>가입하셨을텐데요</a:t>
            </a:r>
            <a:r>
              <a:rPr lang="en-US" altLang="ko-KR" b="0" i="0">
                <a:solidFill>
                  <a:srgbClr val="313B3F"/>
                </a:solidFill>
                <a:effectLst/>
                <a:latin typeface="Noto Sans KR"/>
                <a:ea typeface="맑은 고딕"/>
              </a:rPr>
              <a:t>.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요즘에는 포트폴리오로 </a:t>
            </a:r>
            <a:r>
              <a:rPr lang="ko-KR" altLang="en-US" sz="1200" kern="0" spc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깃허브를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제출하는 경우도 있어 인사담당자 평가대상이 되기도 합니다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그래서 프로필에 대해 짧게 </a:t>
            </a:r>
            <a:r>
              <a:rPr lang="ko-KR" altLang="en-US" sz="1200" kern="0" spc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설명드리려고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합니다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r>
              <a:rPr lang="en-US" altLang="ko-KR" b="0" i="0">
                <a:solidFill>
                  <a:srgbClr val="313B3F"/>
                </a:solidFill>
                <a:effectLst/>
                <a:latin typeface="Noto Sans KR"/>
                <a:ea typeface="맑은 고딕"/>
              </a:rPr>
              <a:t> </a:t>
            </a:r>
            <a:r>
              <a:rPr lang="ko-KR" altLang="en-US" b="0" i="0">
                <a:solidFill>
                  <a:srgbClr val="313B3F"/>
                </a:solidFill>
                <a:effectLst/>
                <a:latin typeface="Noto Sans KR"/>
                <a:ea typeface="맑은 고딕"/>
              </a:rPr>
              <a:t>프로필에는 짧은 소개 문구와 한 문단 분량의 프로젝트 내용을 적습니다</a:t>
            </a:r>
            <a:r>
              <a:rPr lang="en-US" altLang="ko-KR" b="0" i="0">
                <a:solidFill>
                  <a:srgbClr val="313B3F"/>
                </a:solidFill>
                <a:effectLst/>
                <a:latin typeface="Noto Sans KR"/>
                <a:ea typeface="맑은 고딕"/>
              </a:rPr>
              <a:t>. </a:t>
            </a:r>
            <a:r>
              <a:rPr lang="ko-KR" altLang="en-US" b="0" i="0">
                <a:solidFill>
                  <a:srgbClr val="313B3F"/>
                </a:solidFill>
                <a:effectLst/>
                <a:latin typeface="Noto Sans KR"/>
                <a:ea typeface="맑은 고딕"/>
              </a:rPr>
              <a:t>프로젝트의 목적과 동기</a:t>
            </a:r>
            <a:r>
              <a:rPr lang="en-US" altLang="ko-KR" b="0" i="0">
                <a:solidFill>
                  <a:srgbClr val="313B3F"/>
                </a:solidFill>
                <a:effectLst/>
                <a:latin typeface="Noto Sans KR"/>
                <a:ea typeface="맑은 고딕"/>
              </a:rPr>
              <a:t>, </a:t>
            </a:r>
            <a:r>
              <a:rPr lang="ko-KR" altLang="en-US" b="0" i="0">
                <a:solidFill>
                  <a:srgbClr val="313B3F"/>
                </a:solidFill>
                <a:effectLst/>
                <a:latin typeface="Noto Sans KR"/>
                <a:ea typeface="맑은 고딕"/>
              </a:rPr>
              <a:t>주요 기능이 잘 </a:t>
            </a:r>
            <a:r>
              <a:rPr lang="ko-KR" altLang="en-US" b="0" i="0" err="1">
                <a:solidFill>
                  <a:srgbClr val="313B3F"/>
                </a:solidFill>
                <a:effectLst/>
                <a:latin typeface="Noto Sans KR"/>
                <a:ea typeface="맑은 고딕"/>
              </a:rPr>
              <a:t>드러나있어야</a:t>
            </a:r>
            <a:r>
              <a:rPr lang="ko-KR" altLang="en-US" b="0" i="0">
                <a:solidFill>
                  <a:srgbClr val="313B3F"/>
                </a:solidFill>
                <a:effectLst/>
                <a:latin typeface="Noto Sans KR"/>
                <a:ea typeface="맑은 고딕"/>
              </a:rPr>
              <a:t> 합니다</a:t>
            </a:r>
            <a:r>
              <a:rPr lang="en-US" altLang="ko-KR" b="0" i="0">
                <a:solidFill>
                  <a:srgbClr val="313B3F"/>
                </a:solidFill>
                <a:effectLst/>
                <a:latin typeface="Noto Sans KR"/>
                <a:ea typeface="맑은 고딕"/>
              </a:rPr>
              <a:t>.</a:t>
            </a:r>
          </a:p>
          <a:p>
            <a:endParaRPr lang="ko-KR" altLang="en-US"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EF15A-2B1E-4B40-805C-EBF4E2D64AE4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396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우리는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다른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사람들이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나를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기억할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있게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이름을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많이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드러내고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알려야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합니다</a:t>
            </a:r>
            <a:endParaRPr lang="ko-KR">
              <a:ea typeface="맑은 고딕"/>
            </a:endParaRPr>
          </a:p>
          <a:p>
            <a:r>
              <a:rPr lang="ko-KR" altLang="en-US" err="1">
                <a:ea typeface="맑은 고딕"/>
              </a:rPr>
              <a:t>유저네임에</a:t>
            </a:r>
            <a:r>
              <a:rPr lang="en-US"/>
              <a:t> sujinlee1212</a:t>
            </a:r>
            <a:r>
              <a:rPr lang="ko-KR" altLang="en-US">
                <a:ea typeface="맑은 고딕"/>
              </a:rPr>
              <a:t>와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같이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숫자가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포함되어 있지 않는게 좋습니다</a:t>
            </a:r>
            <a:r>
              <a:rPr lang="en-US"/>
              <a:t>. </a:t>
            </a:r>
            <a:r>
              <a:rPr lang="ko-KR" altLang="en-US" err="1">
                <a:ea typeface="맑은 고딕"/>
              </a:rPr>
              <a:t>깃허브</a:t>
            </a:r>
            <a:r>
              <a:rPr lang="en-US"/>
              <a:t> </a:t>
            </a:r>
            <a:r>
              <a:rPr lang="ko-KR" altLang="en-US" err="1">
                <a:ea typeface="맑은 고딕"/>
              </a:rPr>
              <a:t>유저네임은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언제든지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바꿀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수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있으니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걱정하지</a:t>
            </a:r>
            <a:r>
              <a:rPr lang="en-US"/>
              <a:t> </a:t>
            </a:r>
            <a:r>
              <a:rPr lang="ko-KR" altLang="en-US" err="1">
                <a:ea typeface="맑은 고딕"/>
              </a:rPr>
              <a:t>않으셔도</a:t>
            </a:r>
            <a:r>
              <a:rPr lang="ko-KR" altLang="en-US">
                <a:ea typeface="맑은 고딕"/>
              </a:rPr>
              <a:t> 됩니다</a:t>
            </a:r>
            <a:r>
              <a:rPr lang="en-US"/>
              <a:t>.</a:t>
            </a:r>
            <a:endParaRPr lang="ko-KR"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EF15A-2B1E-4B40-805C-EBF4E2D64AE4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724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확</a:t>
            </a:r>
            <a:r>
              <a:rPr lang="en-US" altLang="ko-KR">
                <a:ea typeface="맑은 고딕"/>
              </a:rPr>
              <a:t>. </a:t>
            </a:r>
            <a:r>
              <a:rPr lang="ko-KR" altLang="en-US">
                <a:ea typeface="맑은 고딕"/>
              </a:rPr>
              <a:t>영어자판에서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한글이름을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타이핑한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아이디는 되도록 쓰지 않으시는 좋습니다</a:t>
            </a:r>
            <a:r>
              <a:rPr lang="en-US" altLang="ko-KR">
                <a:ea typeface="맑은 고딕"/>
              </a:rPr>
              <a:t>. </a:t>
            </a:r>
            <a:r>
              <a:rPr lang="ko-KR" altLang="en-US">
                <a:ea typeface="맑은 고딕"/>
              </a:rPr>
              <a:t>이메일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계정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역시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실명으로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만들어야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합니다</a:t>
            </a:r>
            <a:r>
              <a:rPr lang="en-US" b="0" i="0">
                <a:effectLst/>
              </a:rPr>
              <a:t>.. </a:t>
            </a:r>
            <a:r>
              <a:rPr lang="ko-KR" altLang="en-US">
                <a:ea typeface="맑은 고딕"/>
              </a:rPr>
              <a:t>만약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원하는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계정을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사용할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수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없다면</a:t>
            </a:r>
            <a:r>
              <a:rPr lang="en-US" altLang="ko-KR">
                <a:ea typeface="맑은 고딕"/>
              </a:rPr>
              <a:t>, </a:t>
            </a:r>
            <a:r>
              <a:rPr lang="ko-KR" altLang="en-US">
                <a:ea typeface="맑은 고딕"/>
              </a:rPr>
              <a:t>아이디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끝에</a:t>
            </a:r>
            <a:r>
              <a:rPr lang="en-US" altLang="ko-KR">
                <a:ea typeface="맑은 고딕"/>
              </a:rPr>
              <a:t> </a:t>
            </a:r>
            <a:r>
              <a:rPr lang="ko-KR" altLang="en-US">
                <a:ea typeface="맑은 고딕"/>
              </a:rPr>
              <a:t>지원하는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직무와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어울리는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계정을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만드는 것도 하나의 방법입니다</a:t>
            </a:r>
            <a:r>
              <a:rPr lang="en-US" altLang="ko-KR">
                <a:ea typeface="맑은 고딕"/>
              </a:rPr>
              <a:t>.</a:t>
            </a:r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EF15A-2B1E-4B40-805C-EBF4E2D64AE4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022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/>
                <a:ea typeface="함초롬바탕" panose="02030604000101010101" pitchFamily="18" charset="-127"/>
              </a:rPr>
              <a:t>저희 처음 </a:t>
            </a:r>
            <a:r>
              <a:rPr lang="en-US" altLang="ko-KR" sz="1800" kern="0" spc="0" err="1">
                <a:solidFill>
                  <a:srgbClr val="000000"/>
                </a:solidFill>
                <a:effectLst/>
                <a:latin typeface="함초롬바탕"/>
                <a:ea typeface="함초롬바탕" panose="02030604000101010101" pitchFamily="18" charset="-127"/>
              </a:rPr>
              <a:t>ot</a:t>
            </a:r>
            <a:r>
              <a:rPr lang="en-US" altLang="ko-KR" sz="1800" kern="0" err="1">
                <a:solidFill>
                  <a:srgbClr val="000000"/>
                </a:solidFill>
                <a:latin typeface="함초롬바탕"/>
                <a:ea typeface="함초롬바탕" panose="02030604000101010101" pitchFamily="18" charset="-127"/>
              </a:rPr>
              <a:t>때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/>
                <a:ea typeface="함초롬바탕" panose="02030604000101010101" pitchFamily="18" charset="-127"/>
              </a:rPr>
              <a:t> </a:t>
            </a:r>
            <a:r>
              <a:rPr lang="ko-KR" altLang="en-US" sz="1800" kern="0" spc="0" err="1">
                <a:solidFill>
                  <a:srgbClr val="000000"/>
                </a:solidFill>
                <a:effectLst/>
                <a:latin typeface="함초롬바탕"/>
                <a:ea typeface="함초롬바탕" panose="02030604000101010101" pitchFamily="18" charset="-127"/>
              </a:rPr>
              <a:t>레포짓에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/>
                <a:ea typeface="함초롬바탕" panose="02030604000101010101" pitchFamily="18" charset="-127"/>
              </a:rPr>
              <a:t> </a:t>
            </a:r>
            <a:r>
              <a:rPr lang="ko-KR" altLang="en-US" sz="1800" kern="0" spc="0" err="1">
                <a:solidFill>
                  <a:srgbClr val="000000"/>
                </a:solidFill>
                <a:effectLst/>
                <a:latin typeface="함초롬바탕"/>
                <a:ea typeface="함초롬바탕" panose="02030604000101010101" pitchFamily="18" charset="-127"/>
              </a:rPr>
              <a:t>코랩실습자료를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/>
                <a:ea typeface="함초롬바탕" panose="02030604000101010101" pitchFamily="18" charset="-127"/>
              </a:rPr>
              <a:t> 올리면서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/>
                <a:ea typeface="함초롬바탕" panose="02030604000101010101" pitchFamily="18" charset="-127"/>
              </a:rPr>
              <a:t>readme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/>
                <a:ea typeface="함초롬바탕" panose="02030604000101010101" pitchFamily="18" charset="-127"/>
              </a:rPr>
              <a:t>파일체크를 하면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/>
                <a:ea typeface="함초롬바탕" panose="02030604000101010101" pitchFamily="18" charset="-127"/>
              </a:rPr>
              <a:t>readme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/>
                <a:ea typeface="함초롬바탕" panose="02030604000101010101" pitchFamily="18" charset="-127"/>
              </a:rPr>
              <a:t>마크다운이 크게 </a:t>
            </a:r>
            <a:r>
              <a:rPr lang="ko-KR" altLang="en-US" sz="1800" kern="0" spc="0" err="1">
                <a:solidFill>
                  <a:srgbClr val="000000"/>
                </a:solidFill>
                <a:effectLst/>
                <a:latin typeface="함초롬바탕"/>
                <a:ea typeface="함초롬바탕" panose="02030604000101010101" pitchFamily="18" charset="-127"/>
              </a:rPr>
              <a:t>표시된것을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/>
                <a:ea typeface="함초롬바탕" panose="02030604000101010101" pitchFamily="18" charset="-127"/>
              </a:rPr>
              <a:t> 보신 적이 </a:t>
            </a:r>
            <a:r>
              <a:rPr lang="ko-KR" altLang="en-US" sz="1800" kern="0" spc="0" err="1">
                <a:solidFill>
                  <a:srgbClr val="000000"/>
                </a:solidFill>
                <a:effectLst/>
                <a:latin typeface="함초롬바탕"/>
                <a:ea typeface="함초롬바탕" panose="02030604000101010101" pitchFamily="18" charset="-127"/>
              </a:rPr>
              <a:t>있으실텐데요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/>
                <a:ea typeface="함초롬바탕" panose="02030604000101010101" pitchFamily="18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err="1">
                <a:solidFill>
                  <a:srgbClr val="000000"/>
                </a:solidFill>
                <a:effectLst/>
                <a:latin typeface="함초롬바탕"/>
                <a:ea typeface="함초롬바탕" panose="02030604000101010101" pitchFamily="18" charset="-127"/>
              </a:rPr>
              <a:t>깃허브는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/>
                <a:ea typeface="함초롬바탕" panose="02030604000101010101" pitchFamily="18" charset="-127"/>
              </a:rPr>
              <a:t> 오픈소스로서 </a:t>
            </a:r>
            <a:r>
              <a:rPr lang="ko-KR" altLang="en-US" sz="1800" kern="0" spc="0" err="1">
                <a:solidFill>
                  <a:srgbClr val="000000"/>
                </a:solidFill>
                <a:effectLst/>
                <a:latin typeface="함초롬바탕"/>
                <a:ea typeface="함초롬바탕" panose="02030604000101010101" pitchFamily="18" charset="-127"/>
              </a:rPr>
              <a:t>많은사람들이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/>
                <a:ea typeface="함초롬바탕" panose="02030604000101010101" pitchFamily="18" charset="-127"/>
              </a:rPr>
              <a:t> </a:t>
            </a:r>
            <a:r>
              <a:rPr lang="ko-KR" altLang="en-US" sz="1800" kern="0" spc="0" err="1">
                <a:solidFill>
                  <a:srgbClr val="000000"/>
                </a:solidFill>
                <a:effectLst/>
                <a:latin typeface="함초롬바탕"/>
                <a:ea typeface="함초롬바탕" panose="02030604000101010101" pitchFamily="18" charset="-127"/>
              </a:rPr>
              <a:t>인스타그램처럼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/>
                <a:ea typeface="함초롬바탕" panose="02030604000101010101" pitchFamily="18" charset="-127"/>
              </a:rPr>
              <a:t> 방문하기도 하는데 이때 처음 보는 이들을 위해 프로젝트 모든 것을 </a:t>
            </a:r>
            <a:r>
              <a:rPr lang="ko-KR" altLang="en-US" sz="1800" kern="0" spc="0" err="1">
                <a:solidFill>
                  <a:srgbClr val="000000"/>
                </a:solidFill>
                <a:effectLst/>
                <a:latin typeface="함초롬바탕"/>
                <a:ea typeface="함초롬바탕" panose="02030604000101010101" pitchFamily="18" charset="-127"/>
              </a:rPr>
              <a:t>적어놓은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/>
                <a:ea typeface="함초롬바탕" panose="02030604000101010101" pitchFamily="18" charset="-127"/>
              </a:rPr>
              <a:t> 설명문이라고 생각하시면 됩니다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/>
                <a:ea typeface="함초롬바탕" panose="02030604000101010101" pitchFamily="18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ea typeface="맑은 고딕"/>
              </a:rPr>
              <a:t>readme </a:t>
            </a:r>
            <a:r>
              <a:rPr lang="ko-KR" altLang="en-US" sz="1200">
                <a:ea typeface="맑은 고딕"/>
              </a:rPr>
              <a:t>파일에는 기본적으로 프로젝트명</a:t>
            </a:r>
            <a:r>
              <a:rPr lang="en-US" altLang="ko-KR" sz="1200">
                <a:ea typeface="맑은 고딕"/>
              </a:rPr>
              <a:t>, </a:t>
            </a:r>
            <a:r>
              <a:rPr lang="ko-KR" altLang="en-US" sz="1200">
                <a:ea typeface="맑은 고딕"/>
              </a:rPr>
              <a:t>프로젝트 소개</a:t>
            </a:r>
            <a:r>
              <a:rPr lang="en-US" altLang="ko-KR" sz="1200">
                <a:ea typeface="맑은 고딕"/>
              </a:rPr>
              <a:t>, </a:t>
            </a:r>
            <a:r>
              <a:rPr lang="ko-KR" altLang="en-US" sz="1200">
                <a:ea typeface="맑은 고딕"/>
              </a:rPr>
              <a:t>설치 방법</a:t>
            </a:r>
            <a:r>
              <a:rPr lang="en-US" altLang="ko-KR" sz="1200">
                <a:ea typeface="맑은 고딕"/>
              </a:rPr>
              <a:t>, </a:t>
            </a:r>
            <a:r>
              <a:rPr lang="ko-KR" altLang="en-US" sz="1200">
                <a:ea typeface="맑은 고딕"/>
              </a:rPr>
              <a:t>사용 예제</a:t>
            </a:r>
            <a:r>
              <a:rPr lang="en-US" altLang="ko-KR" sz="1200">
                <a:ea typeface="맑은 고딕"/>
              </a:rPr>
              <a:t>, </a:t>
            </a:r>
            <a:r>
              <a:rPr lang="ko-KR" altLang="en-US" sz="1200">
                <a:ea typeface="맑은 고딕"/>
              </a:rPr>
              <a:t>개발 환경 설정 방법</a:t>
            </a:r>
            <a:r>
              <a:rPr lang="en-US" altLang="ko-KR" sz="1200">
                <a:ea typeface="맑은 고딕"/>
              </a:rPr>
              <a:t>, </a:t>
            </a:r>
            <a:r>
              <a:rPr lang="ko-KR" altLang="en-US" sz="1200">
                <a:ea typeface="맑은 고딕"/>
              </a:rPr>
              <a:t>기여 방법</a:t>
            </a:r>
            <a:r>
              <a:rPr lang="en-US" altLang="ko-KR" sz="1200">
                <a:ea typeface="맑은 고딕"/>
              </a:rPr>
              <a:t>, </a:t>
            </a:r>
            <a:r>
              <a:rPr lang="ko-KR" altLang="en-US" sz="1200">
                <a:ea typeface="맑은 고딕"/>
              </a:rPr>
              <a:t>변경 로그</a:t>
            </a:r>
            <a:r>
              <a:rPr lang="en-US" altLang="ko-KR" sz="1200">
                <a:ea typeface="맑은 고딕"/>
              </a:rPr>
              <a:t>, </a:t>
            </a:r>
            <a:r>
              <a:rPr lang="ko-KR" altLang="en-US" sz="1200">
                <a:ea typeface="맑은 고딕"/>
              </a:rPr>
              <a:t>라이센스 및 작성자 정보를 포함해야 합니다</a:t>
            </a:r>
            <a:r>
              <a:rPr lang="en-US" altLang="ko-KR" sz="1200">
                <a:ea typeface="맑은 고딕"/>
              </a:rPr>
              <a:t>. Readme </a:t>
            </a:r>
            <a:r>
              <a:rPr lang="ko-KR" altLang="en-US" sz="1200">
                <a:ea typeface="맑은 고딕"/>
              </a:rPr>
              <a:t>파일은 마크다운 문법으로 작성합니다</a:t>
            </a:r>
            <a:r>
              <a:rPr lang="en-US" altLang="ko-KR" sz="1200">
                <a:ea typeface="맑은 고딕"/>
              </a:rPr>
              <a:t>. </a:t>
            </a:r>
            <a:r>
              <a:rPr lang="ko-KR" altLang="en-US" sz="1200">
                <a:ea typeface="맑은 고딕"/>
              </a:rPr>
              <a:t>보통 영어로 작성하지만 국문작성법도 있습니다</a:t>
            </a:r>
            <a:r>
              <a:rPr lang="en-US" altLang="ko-KR" sz="1200">
                <a:ea typeface="맑은 고딕"/>
              </a:rPr>
              <a:t>. </a:t>
            </a:r>
            <a:r>
              <a:rPr lang="ko-KR" altLang="en-US" sz="1200">
                <a:ea typeface="맑은 고딕"/>
              </a:rPr>
              <a:t>하이퍼링크를 클릭하시면 작성법을 </a:t>
            </a:r>
            <a:r>
              <a:rPr lang="ko-KR" altLang="en-US" sz="1200" err="1">
                <a:ea typeface="맑은 고딕"/>
              </a:rPr>
              <a:t>보실수있습니다</a:t>
            </a:r>
            <a:r>
              <a:rPr lang="en-US" altLang="ko-KR" sz="1200">
                <a:ea typeface="맑은 고딕"/>
              </a:rPr>
              <a:t>.</a:t>
            </a:r>
            <a:endParaRPr lang="en-US" altLang="ko-KR" sz="1200">
              <a:ea typeface="맑은 고딕"/>
              <a:cs typeface="Calibri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EF15A-2B1E-4B40-805C-EBF4E2D64AE4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915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왼쪽의 사진처럼 마크다운을 작성하시고  </a:t>
            </a:r>
            <a:r>
              <a:rPr lang="ko-KR" altLang="en-US" err="1">
                <a:ea typeface="맑은 고딕"/>
              </a:rPr>
              <a:t>크리에이트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커밋을</a:t>
            </a:r>
            <a:r>
              <a:rPr lang="ko-KR" altLang="en-US">
                <a:ea typeface="맑은 고딕"/>
              </a:rPr>
              <a:t> 하시면 오른쪽 사진처럼 보이게 됩니다.</a:t>
            </a:r>
            <a:endParaRPr lang="en-US" altLang="ko-KR"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EF15A-2B1E-4B40-805C-EBF4E2D64AE4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841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0" i="0">
                <a:solidFill>
                  <a:srgbClr val="313B3F"/>
                </a:solidFill>
                <a:effectLst/>
                <a:latin typeface="Noto Sans KR"/>
                <a:ea typeface="맑은 고딕"/>
              </a:rPr>
              <a:t>프로젝트 제목은 매우 중요합니다</a:t>
            </a:r>
            <a:r>
              <a:rPr lang="en-US" altLang="ko-KR" b="0" i="0">
                <a:solidFill>
                  <a:srgbClr val="313B3F"/>
                </a:solidFill>
                <a:effectLst/>
                <a:latin typeface="Noto Sans KR"/>
                <a:ea typeface="맑은 고딕"/>
              </a:rPr>
              <a:t>. </a:t>
            </a:r>
            <a:r>
              <a:rPr lang="ko-KR" altLang="en-US" b="0" i="0">
                <a:solidFill>
                  <a:srgbClr val="313B3F"/>
                </a:solidFill>
                <a:effectLst/>
                <a:latin typeface="Noto Sans KR"/>
                <a:ea typeface="맑은 고딕"/>
              </a:rPr>
              <a:t>초보 개발자라면 제목만으로도 어떤 기술을 사용하여 무슨 프로젝트를 만들었는지 상대방이 이해할 수 있게 직관적으로 작성해야 합니다</a:t>
            </a:r>
            <a:r>
              <a:rPr lang="en-US" altLang="ko-KR" b="0" i="0">
                <a:solidFill>
                  <a:srgbClr val="313B3F"/>
                </a:solidFill>
                <a:effectLst/>
                <a:latin typeface="Noto Sans KR"/>
                <a:ea typeface="맑은 고딕"/>
              </a:rPr>
              <a:t>.</a:t>
            </a:r>
            <a:r>
              <a:rPr lang="ko-KR" altLang="en-US" b="0" i="0">
                <a:solidFill>
                  <a:srgbClr val="313B3F"/>
                </a:solidFill>
                <a:effectLst/>
                <a:latin typeface="Noto Sans KR"/>
                <a:ea typeface="맑은 고딕"/>
              </a:rPr>
              <a:t> 프로젝트에 사용한 </a:t>
            </a:r>
            <a:r>
              <a:rPr lang="ko-KR" altLang="en-US">
                <a:solidFill>
                  <a:srgbClr val="313B3F"/>
                </a:solidFill>
                <a:latin typeface="Noto Sans KR"/>
                <a:ea typeface="맑은 고딕"/>
              </a:rPr>
              <a:t>기술</a:t>
            </a:r>
            <a:r>
              <a:rPr lang="en-US" altLang="ko-KR" b="0" i="0">
                <a:solidFill>
                  <a:srgbClr val="313B3F"/>
                </a:solidFill>
                <a:effectLst/>
                <a:latin typeface="Noto Sans KR"/>
                <a:ea typeface="맑은 고딕"/>
              </a:rPr>
              <a:t>, </a:t>
            </a:r>
            <a:r>
              <a:rPr lang="ko-KR" altLang="en-US" b="0" i="0">
                <a:solidFill>
                  <a:srgbClr val="313B3F"/>
                </a:solidFill>
                <a:effectLst/>
                <a:latin typeface="Noto Sans KR"/>
                <a:ea typeface="맑은 고딕"/>
              </a:rPr>
              <a:t>분야</a:t>
            </a:r>
            <a:r>
              <a:rPr lang="en-US" altLang="ko-KR" b="0" i="0">
                <a:solidFill>
                  <a:srgbClr val="313B3F"/>
                </a:solidFill>
                <a:effectLst/>
                <a:latin typeface="Noto Sans KR"/>
                <a:ea typeface="맑은 고딕"/>
              </a:rPr>
              <a:t>, </a:t>
            </a:r>
            <a:r>
              <a:rPr lang="ko-KR" altLang="en-US" b="0" i="0">
                <a:solidFill>
                  <a:srgbClr val="313B3F"/>
                </a:solidFill>
                <a:effectLst/>
                <a:latin typeface="Noto Sans KR"/>
                <a:ea typeface="맑은 고딕"/>
              </a:rPr>
              <a:t>주제 등 태그도 추가해 프로젝트 메인 페이지를 풍성하게 만듭니다</a:t>
            </a:r>
            <a:r>
              <a:rPr lang="en-US" altLang="ko-KR" b="0" i="0">
                <a:solidFill>
                  <a:srgbClr val="313B3F"/>
                </a:solidFill>
                <a:effectLst/>
                <a:latin typeface="Noto Sans KR"/>
                <a:ea typeface="맑은 고딕"/>
              </a:rPr>
              <a:t>.</a:t>
            </a:r>
            <a:r>
              <a:rPr lang="ko-KR" altLang="en-US">
                <a:solidFill>
                  <a:srgbClr val="313B3F"/>
                </a:solidFill>
                <a:latin typeface="Noto Sans KR"/>
                <a:ea typeface="맑은 고딕"/>
              </a:rPr>
              <a:t> </a:t>
            </a:r>
            <a:r>
              <a:rPr lang="ko-KR" altLang="en-US" err="1">
                <a:solidFill>
                  <a:srgbClr val="313B3F"/>
                </a:solidFill>
                <a:latin typeface="Noto Sans KR"/>
                <a:ea typeface="맑은 고딕"/>
              </a:rPr>
              <a:t>깃허브</a:t>
            </a:r>
            <a:r>
              <a:rPr lang="ko-KR" altLang="en-US">
                <a:solidFill>
                  <a:srgbClr val="313B3F"/>
                </a:solidFill>
                <a:latin typeface="Noto Sans KR"/>
                <a:ea typeface="맑은 고딕"/>
              </a:rPr>
              <a:t> 프로젝트 제목을 </a:t>
            </a:r>
            <a:r>
              <a:rPr lang="ko-KR" altLang="en-US" err="1">
                <a:solidFill>
                  <a:srgbClr val="313B3F"/>
                </a:solidFill>
                <a:latin typeface="Noto Sans KR"/>
                <a:ea typeface="맑은 고딕"/>
              </a:rPr>
              <a:t>써주셨으면</a:t>
            </a:r>
            <a:r>
              <a:rPr lang="ko-KR" altLang="en-US">
                <a:solidFill>
                  <a:srgbClr val="313B3F"/>
                </a:solidFill>
                <a:latin typeface="Noto Sans KR"/>
                <a:ea typeface="맑은 고딕"/>
              </a:rPr>
              <a:t> 프로젝트의 내용을 추가해야 하는데요</a:t>
            </a:r>
            <a:r>
              <a:rPr lang="en-US" altLang="ko-KR">
                <a:solidFill>
                  <a:srgbClr val="313B3F"/>
                </a:solidFill>
                <a:latin typeface="Noto Sans KR"/>
                <a:ea typeface="맑은 고딕"/>
              </a:rPr>
              <a:t>. </a:t>
            </a:r>
            <a:r>
              <a:rPr lang="ko-KR" altLang="en-US">
                <a:solidFill>
                  <a:srgbClr val="313B3F"/>
                </a:solidFill>
                <a:latin typeface="Noto Sans KR"/>
                <a:ea typeface="맑은 고딕"/>
              </a:rPr>
              <a:t>프로젝트내용에는 짧은 소개문과 </a:t>
            </a:r>
            <a:r>
              <a:rPr lang="ko-KR" altLang="en-US" err="1">
                <a:solidFill>
                  <a:srgbClr val="313B3F"/>
                </a:solidFill>
                <a:latin typeface="Noto Sans KR"/>
                <a:ea typeface="맑은 고딕"/>
              </a:rPr>
              <a:t>한문단</a:t>
            </a:r>
            <a:r>
              <a:rPr lang="ko-KR" altLang="en-US">
                <a:solidFill>
                  <a:srgbClr val="313B3F"/>
                </a:solidFill>
                <a:latin typeface="Noto Sans KR"/>
                <a:ea typeface="맑은 고딕"/>
              </a:rPr>
              <a:t> 분량의 프로젝트 내용을 담는데요</a:t>
            </a:r>
            <a:r>
              <a:rPr lang="en-US" altLang="ko-KR">
                <a:solidFill>
                  <a:srgbClr val="313B3F"/>
                </a:solidFill>
                <a:latin typeface="Noto Sans KR"/>
                <a:ea typeface="맑은 고딕"/>
              </a:rPr>
              <a:t>. </a:t>
            </a:r>
            <a:r>
              <a:rPr lang="ko-KR" altLang="en-US">
                <a:solidFill>
                  <a:srgbClr val="313B3F"/>
                </a:solidFill>
                <a:latin typeface="Noto Sans KR"/>
                <a:ea typeface="맑은 고딕"/>
              </a:rPr>
              <a:t>프로젝트의 목적과 동기</a:t>
            </a:r>
            <a:r>
              <a:rPr lang="en-US" altLang="ko-KR">
                <a:solidFill>
                  <a:srgbClr val="313B3F"/>
                </a:solidFill>
                <a:latin typeface="Noto Sans KR"/>
                <a:ea typeface="맑은 고딕"/>
              </a:rPr>
              <a:t>, </a:t>
            </a:r>
            <a:r>
              <a:rPr lang="ko-KR" altLang="en-US">
                <a:solidFill>
                  <a:srgbClr val="313B3F"/>
                </a:solidFill>
                <a:latin typeface="Noto Sans KR"/>
                <a:ea typeface="맑은 고딕"/>
              </a:rPr>
              <a:t>주요기능들을 처음 본 사람이 볼 수 있도록 잘 드러나 있어야 합니다</a:t>
            </a:r>
            <a:r>
              <a:rPr lang="en-US" altLang="ko-KR">
                <a:solidFill>
                  <a:srgbClr val="313B3F"/>
                </a:solidFill>
                <a:latin typeface="Noto Sans KR"/>
                <a:ea typeface="맑은 고딕"/>
              </a:rPr>
              <a:t>. </a:t>
            </a:r>
            <a:r>
              <a:rPr lang="ko-KR" altLang="en-US">
                <a:solidFill>
                  <a:srgbClr val="313B3F"/>
                </a:solidFill>
                <a:latin typeface="Noto Sans KR"/>
                <a:ea typeface="맑은 고딕"/>
              </a:rPr>
              <a:t>만약 영상이 필요한 경우 유튜브나 사이트에 올리고 저번에 </a:t>
            </a:r>
            <a:r>
              <a:rPr lang="ko-KR" altLang="en-US" err="1">
                <a:solidFill>
                  <a:srgbClr val="313B3F"/>
                </a:solidFill>
                <a:latin typeface="Noto Sans KR"/>
                <a:ea typeface="맑은 고딕"/>
              </a:rPr>
              <a:t>코랩</a:t>
            </a:r>
            <a:r>
              <a:rPr lang="ko-KR" altLang="en-US">
                <a:solidFill>
                  <a:srgbClr val="313B3F"/>
                </a:solidFill>
                <a:latin typeface="Noto Sans KR"/>
                <a:ea typeface="맑은 고딕"/>
              </a:rPr>
              <a:t> 실습때처럼 링크를 첨부하시면 됩니다</a:t>
            </a:r>
            <a:r>
              <a:rPr lang="en-US" altLang="ko-KR">
                <a:solidFill>
                  <a:srgbClr val="313B3F"/>
                </a:solidFill>
                <a:latin typeface="Noto Sans KR"/>
                <a:ea typeface="맑은 고딕"/>
              </a:rPr>
              <a:t>.</a:t>
            </a:r>
            <a:endParaRPr lang="ko-KR" altLang="en-US">
              <a:solidFill>
                <a:srgbClr val="313B3F"/>
              </a:solidFill>
              <a:latin typeface="Noto Sans KR"/>
              <a:ea typeface="맑은 고딕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EF15A-2B1E-4B40-805C-EBF4E2D64AE4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231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프로필</a:t>
            </a:r>
            <a:r>
              <a:rPr lang="en-US"/>
              <a:t> </a:t>
            </a:r>
            <a:r>
              <a:rPr lang="en-US" err="1"/>
              <a:t>페이지</a:t>
            </a:r>
            <a:r>
              <a:rPr lang="en-US"/>
              <a:t> </a:t>
            </a:r>
            <a:r>
              <a:rPr lang="en-US" err="1"/>
              <a:t>최상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단에</a:t>
            </a:r>
            <a:r>
              <a:rPr lang="en-US"/>
              <a:t> </a:t>
            </a:r>
            <a:r>
              <a:rPr lang="en-US" err="1"/>
              <a:t>있는</a:t>
            </a:r>
            <a:r>
              <a:rPr lang="en-US"/>
              <a:t> pinned </a:t>
            </a:r>
            <a:r>
              <a:rPr lang="en-US" altLang="ko-KR">
                <a:ea typeface="맑은 고딕"/>
              </a:rPr>
              <a:t>repositories</a:t>
            </a:r>
            <a:r>
              <a:rPr lang="ko-KR" altLang="en-US">
                <a:ea typeface="맑은 고딕"/>
              </a:rPr>
              <a:t>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클릭해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최소</a:t>
            </a:r>
            <a:r>
              <a:rPr lang="en-US"/>
              <a:t> </a:t>
            </a:r>
            <a:r>
              <a:rPr lang="en-US" altLang="ko-KR">
                <a:ea typeface="맑은 고딕"/>
              </a:rPr>
              <a:t>3</a:t>
            </a:r>
            <a:r>
              <a:rPr lang="en-US"/>
              <a:t>가지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이상</a:t>
            </a:r>
            <a:r>
              <a:rPr lang="en-US" altLang="ko-KR">
                <a:ea typeface="맑은 고딕"/>
              </a:rPr>
              <a:t> </a:t>
            </a:r>
            <a:r>
              <a:rPr lang="en-US" err="1"/>
              <a:t>프로젝트를</a:t>
            </a:r>
            <a:r>
              <a:rPr lang="en-US"/>
              <a:t> </a:t>
            </a:r>
            <a:r>
              <a:rPr lang="en-US" err="1"/>
              <a:t>고정</a:t>
            </a:r>
            <a:r>
              <a:rPr lang="ko-KR" altLang="en-US"/>
              <a:t>시킵니다</a:t>
            </a:r>
            <a:r>
              <a:rPr lang="en-US"/>
              <a:t>. </a:t>
            </a:r>
            <a:r>
              <a:rPr lang="en-US" err="1"/>
              <a:t>기여한</a:t>
            </a:r>
            <a:r>
              <a:rPr lang="en-US"/>
              <a:t> </a:t>
            </a:r>
            <a:r>
              <a:rPr lang="en-US" err="1"/>
              <a:t>오픈</a:t>
            </a:r>
            <a:r>
              <a:rPr lang="en-US"/>
              <a:t> </a:t>
            </a:r>
            <a:r>
              <a:rPr lang="en-US" err="1"/>
              <a:t>소스</a:t>
            </a:r>
            <a:r>
              <a:rPr lang="en-US"/>
              <a:t> </a:t>
            </a:r>
            <a:r>
              <a:rPr lang="en-US" err="1"/>
              <a:t>리퍼지토리가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있다면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반드시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메인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화면에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고정시킵니다</a:t>
            </a:r>
            <a:r>
              <a:rPr lang="en-US" altLang="ko-KR">
                <a:ea typeface="맑은 고딕"/>
              </a:rPr>
              <a:t>.</a:t>
            </a:r>
            <a:r>
              <a:rPr lang="ko-KR" altLang="en-US">
                <a:ea typeface="맑은 고딕"/>
              </a:rPr>
              <a:t>오픈소스 </a:t>
            </a:r>
            <a:r>
              <a:rPr lang="ko-KR" altLang="en-US" err="1">
                <a:ea typeface="맑은 고딕"/>
              </a:rPr>
              <a:t>레포짓에</a:t>
            </a:r>
            <a:r>
              <a:rPr lang="ko-KR" altLang="en-US">
                <a:ea typeface="맑은 고딕"/>
              </a:rPr>
              <a:t> 대해서는 뒤에 슬라이드에서 더 </a:t>
            </a:r>
            <a:r>
              <a:rPr lang="ko-KR" altLang="en-US" err="1">
                <a:ea typeface="맑은 고딕"/>
              </a:rPr>
              <a:t>설명드리겠습니다</a:t>
            </a:r>
            <a:r>
              <a:rPr lang="en-US" altLang="ko-KR">
                <a:ea typeface="맑은 고딕"/>
              </a:rPr>
              <a:t>.</a:t>
            </a:r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EF15A-2B1E-4B40-805C-EBF4E2D64AE4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650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FA7E6-C1F3-474E-8E82-1100A04DFCDE}" type="datetimeFigureOut">
              <a:rPr lang="zh-CN" altLang="en-US" smtClean="0"/>
              <a:pPr/>
              <a:t>2021/3/20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D234-02D3-4DFA-A709-7DEBA37AE5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466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FA7E6-C1F3-474E-8E82-1100A04DFCDE}" type="datetimeFigureOut">
              <a:rPr lang="zh-CN" altLang="en-US" smtClean="0"/>
              <a:pPr/>
              <a:t>2021/3/20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D234-02D3-4DFA-A709-7DEBA37AE5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714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FA7E6-C1F3-474E-8E82-1100A04DFCDE}" type="datetimeFigureOut">
              <a:rPr lang="zh-CN" altLang="en-US" smtClean="0"/>
              <a:pPr/>
              <a:t>2021/3/20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D234-02D3-4DFA-A709-7DEBA37AE5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7911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FA7E6-C1F3-474E-8E82-1100A04DFCDE}" type="datetimeFigureOut">
              <a:rPr lang="zh-CN" altLang="en-US" smtClean="0"/>
              <a:pPr/>
              <a:t>2021/3/20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D234-02D3-4DFA-A709-7DEBA37AE5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264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FA7E6-C1F3-474E-8E82-1100A04DFCDE}" type="datetimeFigureOut">
              <a:rPr lang="zh-CN" altLang="en-US" smtClean="0"/>
              <a:pPr/>
              <a:t>2021/3/20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D234-02D3-4DFA-A709-7DEBA37AE5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614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FA7E6-C1F3-474E-8E82-1100A04DFCDE}" type="datetimeFigureOut">
              <a:rPr lang="zh-CN" altLang="en-US" smtClean="0"/>
              <a:pPr/>
              <a:t>2021/3/20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D234-02D3-4DFA-A709-7DEBA37AE5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3810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FA7E6-C1F3-474E-8E82-1100A04DFCDE}" type="datetimeFigureOut">
              <a:rPr lang="zh-CN" altLang="en-US" smtClean="0"/>
              <a:pPr/>
              <a:t>2021/3/20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D234-02D3-4DFA-A709-7DEBA37AE5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739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FA7E6-C1F3-474E-8E82-1100A04DFCDE}" type="datetimeFigureOut">
              <a:rPr lang="zh-CN" altLang="en-US" smtClean="0"/>
              <a:pPr/>
              <a:t>2021/3/20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D234-02D3-4DFA-A709-7DEBA37AE5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333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FA7E6-C1F3-474E-8E82-1100A04DFCDE}" type="datetimeFigureOut">
              <a:rPr lang="zh-CN" altLang="en-US" smtClean="0"/>
              <a:pPr/>
              <a:t>2021/3/20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D234-02D3-4DFA-A709-7DEBA37AE5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841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FA7E6-C1F3-474E-8E82-1100A04DFCDE}" type="datetimeFigureOut">
              <a:rPr lang="zh-CN" altLang="en-US" smtClean="0"/>
              <a:pPr/>
              <a:t>2021/3/20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D234-02D3-4DFA-A709-7DEBA37AE5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7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FA7E6-C1F3-474E-8E82-1100A04DFCDE}" type="datetimeFigureOut">
              <a:rPr lang="zh-CN" altLang="en-US" smtClean="0"/>
              <a:pPr/>
              <a:t>2021/3/20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D234-02D3-4DFA-A709-7DEBA37AE55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5" name="그림 4" descr="실루엣, 클립아트, 밤하늘이(가) 표시된 사진&#10;&#10;자동 생성된 설명">
            <a:extLst>
              <a:ext uri="{FF2B5EF4-FFF2-40B4-BE49-F238E27FC236}">
                <a16:creationId xmlns:a16="http://schemas.microsoft.com/office/drawing/2014/main" id="{9092DF74-D728-4289-8CF0-7AD30241C5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121212"/>
              </a:clrFrom>
              <a:clrTo>
                <a:srgbClr val="12121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554" b="70807" l="36512" r="77767">
                        <a14:foregroundMark x1="36512" y1="53180" x2="36512" y2="53180"/>
                        <a14:foregroundMark x1="36605" y1="53443" x2="36605" y2="53443"/>
                        <a14:foregroundMark x1="36605" y1="53443" x2="36605" y2="53443"/>
                        <a14:foregroundMark x1="36605" y1="53443" x2="36605" y2="53443"/>
                        <a14:backgroundMark x1="65023" y1="49885" x2="65023" y2="49885"/>
                        <a14:backgroundMark x1="65023" y1="50049" x2="65023" y2="50049"/>
                        <a14:backgroundMark x1="64930" y1="49951" x2="64930" y2="49951"/>
                        <a14:backgroundMark x1="64930" y1="49951" x2="64930" y2="49951"/>
                        <a14:backgroundMark x1="64884" y1="49984" x2="64884" y2="49984"/>
                        <a14:backgroundMark x1="64930" y1="50181" x2="64930" y2="50181"/>
                        <a14:backgroundMark x1="64930" y1="50346" x2="64930" y2="50346"/>
                        <a14:backgroundMark x1="64884" y1="50280" x2="64884" y2="50016"/>
                        <a14:backgroundMark x1="65023" y1="49489" x2="64837" y2="491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942" t="38294" r="33622" b="24393"/>
          <a:stretch/>
        </p:blipFill>
        <p:spPr>
          <a:xfrm>
            <a:off x="133555" y="5920805"/>
            <a:ext cx="708224" cy="145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0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FA7E6-C1F3-474E-8E82-1100A04DFCDE}" type="datetimeFigureOut">
              <a:rPr lang="zh-CN" altLang="en-US" smtClean="0"/>
              <a:pPr/>
              <a:t>2021/3/20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D234-02D3-4DFA-A709-7DEBA37AE5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2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FA7E6-C1F3-474E-8E82-1100A04DFCDE}" type="datetimeFigureOut">
              <a:rPr lang="zh-CN" altLang="en-US" smtClean="0"/>
              <a:pPr/>
              <a:t>2021/3/20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ED234-02D3-4DFA-A709-7DEBA37AE5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620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hyperlink" Target="https://github.com/explore" TargetMode="Externa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hyperlink" Target="https://github.com/facebook/react/issues" TargetMode="External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sujinleeme/readme-template/tree/master/korean" TargetMode="Externa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4907757"/>
            <a:ext cx="9144000" cy="10929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0" y="2293144"/>
            <a:ext cx="585787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600075" y="3036094"/>
            <a:ext cx="585787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等腰三角形 8"/>
          <p:cNvSpPr/>
          <p:nvPr/>
        </p:nvSpPr>
        <p:spPr>
          <a:xfrm>
            <a:off x="5653850" y="1721645"/>
            <a:ext cx="1093851" cy="942975"/>
          </a:xfrm>
          <a:prstGeom prst="triangl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>
            <a:off x="6200776" y="1587074"/>
            <a:ext cx="918482" cy="791795"/>
          </a:xfrm>
          <a:prstGeom prst="triangl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>
            <a:off x="6875145" y="1807370"/>
            <a:ext cx="762381" cy="657225"/>
          </a:xfrm>
          <a:prstGeom prst="triangl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>
            <a:off x="6619603" y="1490664"/>
            <a:ext cx="470998" cy="406033"/>
          </a:xfrm>
          <a:prstGeom prst="triangl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54118" y="2376079"/>
            <a:ext cx="5446657" cy="6001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3300" b="1">
                <a:solidFill>
                  <a:schemeClr val="bg1"/>
                </a:solidFill>
                <a:ea typeface="宋体"/>
              </a:rPr>
              <a:t>DALC </a:t>
            </a:r>
            <a:r>
              <a:rPr lang="en-US" altLang="zh-CN" sz="3300" b="1" err="1">
                <a:solidFill>
                  <a:schemeClr val="bg1"/>
                </a:solidFill>
                <a:ea typeface="宋体"/>
              </a:rPr>
              <a:t>공통기초스터디</a:t>
            </a:r>
            <a:r>
              <a:rPr lang="en-US" altLang="zh-CN" sz="3300" b="1">
                <a:solidFill>
                  <a:schemeClr val="bg1"/>
                </a:solidFill>
                <a:ea typeface="宋体"/>
              </a:rPr>
              <a:t> 2</a:t>
            </a:r>
            <a:r>
              <a:rPr lang="ko-KR" altLang="en-US" sz="3300" b="1">
                <a:solidFill>
                  <a:schemeClr val="bg1"/>
                </a:solidFill>
                <a:ea typeface="宋体"/>
              </a:rPr>
              <a:t>주차</a:t>
            </a:r>
            <a:r>
              <a:rPr lang="en-US" altLang="zh-CN" sz="3300" b="1">
                <a:solidFill>
                  <a:schemeClr val="bg1"/>
                </a:solidFill>
                <a:ea typeface="宋体"/>
              </a:rPr>
              <a:t> </a:t>
            </a:r>
            <a:endParaRPr lang="zh-CN" altLang="en-US" sz="3300" b="1">
              <a:solidFill>
                <a:schemeClr val="bg1"/>
              </a:solidFill>
              <a:ea typeface="宋体"/>
            </a:endParaRPr>
          </a:p>
        </p:txBody>
      </p:sp>
      <p:sp>
        <p:nvSpPr>
          <p:cNvPr id="15" name="Copyright Notice"/>
          <p:cNvSpPr>
            <a:spLocks/>
          </p:cNvSpPr>
          <p:nvPr/>
        </p:nvSpPr>
        <p:spPr bwMode="auto">
          <a:xfrm>
            <a:off x="882626" y="3116648"/>
            <a:ext cx="5637660" cy="972404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4000" tIns="24300" rIns="54000" bIns="243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cap="small">
                <a:solidFill>
                  <a:srgbClr val="FFC000"/>
                </a:solidFill>
                <a:latin typeface="Open Sans Light"/>
                <a:ea typeface="+mn-lt"/>
                <a:cs typeface="Calibri"/>
              </a:rPr>
              <a:t>DONGDUK</a:t>
            </a:r>
            <a:r>
              <a:rPr lang="en-US" altLang="zh-TW" sz="1200" cap="small">
                <a:solidFill>
                  <a:srgbClr val="FFC000"/>
                </a:solidFill>
                <a:latin typeface="Open Sans Light"/>
                <a:ea typeface="Open Sans Light" panose="020B0306030504020204" pitchFamily="34" charset="0"/>
                <a:cs typeface="Open Sans Light" panose="020B0306030504020204" pitchFamily="34" charset="0"/>
              </a:rPr>
              <a:t> AI LEARING CREW SCALA STUDY ORIENTATION</a:t>
            </a:r>
          </a:p>
          <a:p>
            <a:endParaRPr lang="en-US" altLang="ko-KR" sz="1200" cap="small">
              <a:solidFill>
                <a:srgbClr val="FFC000"/>
              </a:solidFill>
              <a:latin typeface="Open Sans Light"/>
              <a:ea typeface="맑은 고딕"/>
              <a:cs typeface="Calibri"/>
            </a:endParaRPr>
          </a:p>
          <a:p>
            <a:r>
              <a:rPr lang="en-US" altLang="ko-KR" sz="1200" cap="small">
                <a:solidFill>
                  <a:srgbClr val="FFC000"/>
                </a:solidFill>
                <a:latin typeface="Open Sans Light"/>
                <a:ea typeface="맑은 고딕"/>
                <a:cs typeface="Calibri"/>
              </a:rPr>
              <a:t>TIME: </a:t>
            </a:r>
            <a:r>
              <a:rPr lang="en-US" altLang="ko-KR" sz="1200" cap="small" err="1">
                <a:solidFill>
                  <a:srgbClr val="FFC000"/>
                </a:solidFill>
                <a:latin typeface="Open Sans Light"/>
                <a:ea typeface="맑은 고딕"/>
                <a:cs typeface="Calibri"/>
              </a:rPr>
              <a:t>매주</a:t>
            </a:r>
            <a:r>
              <a:rPr lang="en-US" altLang="ko-KR" sz="1200" cap="small">
                <a:solidFill>
                  <a:srgbClr val="FFC000"/>
                </a:solidFill>
                <a:latin typeface="Open Sans Light"/>
                <a:ea typeface="맑은 고딕"/>
                <a:cs typeface="Calibri"/>
              </a:rPr>
              <a:t> </a:t>
            </a:r>
            <a:r>
              <a:rPr lang="en-US" altLang="ko-KR" sz="1200" cap="small" err="1">
                <a:solidFill>
                  <a:srgbClr val="FFC000"/>
                </a:solidFill>
                <a:latin typeface="Open Sans Light"/>
                <a:ea typeface="맑은 고딕"/>
                <a:cs typeface="Calibri"/>
              </a:rPr>
              <a:t>토요일</a:t>
            </a:r>
            <a:r>
              <a:rPr lang="en-US" altLang="ko-KR" sz="1200" cap="small">
                <a:solidFill>
                  <a:srgbClr val="FFC000"/>
                </a:solidFill>
                <a:latin typeface="Open Sans Light"/>
                <a:ea typeface="맑은 고딕"/>
                <a:cs typeface="Calibri"/>
              </a:rPr>
              <a:t> 오후 4시~6시</a:t>
            </a:r>
          </a:p>
          <a:p>
            <a:endParaRPr lang="en-US" sz="1200" cap="small">
              <a:solidFill>
                <a:srgbClr val="FFC000"/>
              </a:solidFill>
              <a:ea typeface="+mn-lt"/>
              <a:cs typeface="+mn-lt"/>
            </a:endParaRPr>
          </a:p>
          <a:p>
            <a:r>
              <a:rPr lang="en-US" altLang="zh-TW" sz="1200" cap="small">
                <a:solidFill>
                  <a:srgbClr val="FFC000"/>
                </a:solidFill>
                <a:latin typeface="Open Sans Light"/>
                <a:ea typeface="Open Sans Light" panose="020B0306030504020204" pitchFamily="34" charset="0"/>
                <a:cs typeface="Open Sans Light" panose="020B0306030504020204" pitchFamily="34" charset="0"/>
              </a:rPr>
              <a:t>  </a:t>
            </a:r>
          </a:p>
        </p:txBody>
      </p:sp>
      <p:pic>
        <p:nvPicPr>
          <p:cNvPr id="3" name="그림 2" descr="실루엣, 클립아트, 밤하늘이(가) 표시된 사진&#10;&#10;자동 생성된 설명">
            <a:extLst>
              <a:ext uri="{FF2B5EF4-FFF2-40B4-BE49-F238E27FC236}">
                <a16:creationId xmlns:a16="http://schemas.microsoft.com/office/drawing/2014/main" id="{0F979F89-677A-4A2D-9C7D-488DC77FFF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42" t="27791" r="17094" b="24393"/>
          <a:stretch/>
        </p:blipFill>
        <p:spPr>
          <a:xfrm>
            <a:off x="6096762" y="857249"/>
            <a:ext cx="2692439" cy="358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41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V="1">
            <a:off x="867537" y="1600111"/>
            <a:ext cx="8333972" cy="14377"/>
          </a:xfrm>
          <a:prstGeom prst="lin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矩形 3"/>
          <p:cNvSpPr/>
          <p:nvPr/>
        </p:nvSpPr>
        <p:spPr>
          <a:xfrm>
            <a:off x="0" y="5843587"/>
            <a:ext cx="9144000" cy="1571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/>
              <a:ea typeface="맑은 고딕"/>
            </a:endParaRPr>
          </a:p>
        </p:txBody>
      </p:sp>
      <p:pic>
        <p:nvPicPr>
          <p:cNvPr id="46" name="그림 45" descr="실루엣, 클립아트, 밤하늘이(가) 표시된 사진&#10;&#10;자동 생성된 설명">
            <a:extLst>
              <a:ext uri="{FF2B5EF4-FFF2-40B4-BE49-F238E27FC236}">
                <a16:creationId xmlns:a16="http://schemas.microsoft.com/office/drawing/2014/main" id="{A10981B1-BAF6-42EF-BF70-10055A2A7A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121212"/>
              </a:clrFrom>
              <a:clrTo>
                <a:srgbClr val="12121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54" b="70807" l="36512" r="77767">
                        <a14:foregroundMark x1="36512" y1="53180" x2="36512" y2="53180"/>
                        <a14:foregroundMark x1="36605" y1="53443" x2="36605" y2="53443"/>
                        <a14:foregroundMark x1="36605" y1="53443" x2="36605" y2="53443"/>
                        <a14:foregroundMark x1="36605" y1="53443" x2="36605" y2="53443"/>
                        <a14:backgroundMark x1="65023" y1="49885" x2="65023" y2="49885"/>
                        <a14:backgroundMark x1="65023" y1="50049" x2="65023" y2="50049"/>
                        <a14:backgroundMark x1="64930" y1="49951" x2="64930" y2="49951"/>
                        <a14:backgroundMark x1="64930" y1="49951" x2="64930" y2="49951"/>
                        <a14:backgroundMark x1="64884" y1="49984" x2="64884" y2="49984"/>
                        <a14:backgroundMark x1="64930" y1="50181" x2="64930" y2="50181"/>
                        <a14:backgroundMark x1="64930" y1="50346" x2="64930" y2="50346"/>
                        <a14:backgroundMark x1="64884" y1="50280" x2="64884" y2="50016"/>
                        <a14:backgroundMark x1="65023" y1="49489" x2="64837" y2="491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942" t="27791" r="17094" b="24393"/>
          <a:stretch/>
        </p:blipFill>
        <p:spPr>
          <a:xfrm>
            <a:off x="388531" y="4898860"/>
            <a:ext cx="1175765" cy="1569044"/>
          </a:xfrm>
          <a:prstGeom prst="rect">
            <a:avLst/>
          </a:prstGeom>
        </p:spPr>
      </p:pic>
      <p:sp>
        <p:nvSpPr>
          <p:cNvPr id="45" name="文本框 1">
            <a:extLst>
              <a:ext uri="{FF2B5EF4-FFF2-40B4-BE49-F238E27FC236}">
                <a16:creationId xmlns:a16="http://schemas.microsoft.com/office/drawing/2014/main" id="{29F34595-039E-4904-A2BF-7DF667617996}"/>
              </a:ext>
            </a:extLst>
          </p:cNvPr>
          <p:cNvSpPr txBox="1"/>
          <p:nvPr/>
        </p:nvSpPr>
        <p:spPr>
          <a:xfrm>
            <a:off x="867537" y="1026380"/>
            <a:ext cx="6790563" cy="6001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33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>
                <a:latin typeface="맑은 고딕"/>
                <a:ea typeface="맑은 고딕"/>
              </a:rPr>
              <a:t>깃허브</a:t>
            </a:r>
            <a:r>
              <a:rPr lang="en-US" altLang="ko-KR">
                <a:latin typeface="맑은 고딕"/>
                <a:ea typeface="맑은 고딕"/>
              </a:rPr>
              <a:t>-</a:t>
            </a:r>
            <a:r>
              <a:rPr lang="ko-KR" altLang="en-US">
                <a:latin typeface="맑은 고딕"/>
                <a:ea typeface="맑은 고딕"/>
              </a:rPr>
              <a:t>1일 1커밋 챌린지</a:t>
            </a:r>
            <a:endParaRPr lang="zh-CN" altLang="en-US">
              <a:latin typeface="맑은 고딕"/>
              <a:ea typeface="맑은 고딕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3CEFAD-235B-476A-B5B7-4D7C66A1E255}"/>
              </a:ext>
            </a:extLst>
          </p:cNvPr>
          <p:cNvSpPr txBox="1"/>
          <p:nvPr/>
        </p:nvSpPr>
        <p:spPr>
          <a:xfrm>
            <a:off x="3200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>
              <a:latin typeface="맑은 고딕"/>
              <a:ea typeface="맑은 고딕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1A7B43-105D-4E9B-BD4E-A20CA8585A7D}"/>
              </a:ext>
            </a:extLst>
          </p:cNvPr>
          <p:cNvSpPr txBox="1"/>
          <p:nvPr/>
        </p:nvSpPr>
        <p:spPr>
          <a:xfrm>
            <a:off x="1687588" y="5166090"/>
            <a:ext cx="623900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b="1">
                <a:latin typeface="맑은 고딕"/>
                <a:ea typeface="맑은 고딕"/>
                <a:cs typeface="Calibri"/>
              </a:rPr>
              <a:t>배운 것을 매일 기록해서 초록색으로 채우기</a:t>
            </a:r>
            <a:endParaRPr lang="ko-KR" sz="2400" b="1">
              <a:latin typeface="맑은 고딕"/>
              <a:ea typeface="맑은 고딕"/>
              <a:cs typeface="Calibri"/>
            </a:endParaRPr>
          </a:p>
          <a:p>
            <a:pPr algn="ctr"/>
            <a:r>
              <a:rPr lang="ko-KR" altLang="en-US" sz="2400" b="1">
                <a:latin typeface="맑은 고딕"/>
                <a:ea typeface="맑은 고딕"/>
                <a:cs typeface="Calibri"/>
              </a:rPr>
              <a:t>초록색과 코딩실력은 비례</a:t>
            </a:r>
          </a:p>
        </p:txBody>
      </p:sp>
      <p:pic>
        <p:nvPicPr>
          <p:cNvPr id="5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64B4095B-6122-4CD5-AAD6-59ACE2E13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909" y="1803267"/>
            <a:ext cx="7502106" cy="325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906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V="1">
            <a:off x="867537" y="1600111"/>
            <a:ext cx="8333972" cy="14377"/>
          </a:xfrm>
          <a:prstGeom prst="lin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矩形 3"/>
          <p:cNvSpPr/>
          <p:nvPr/>
        </p:nvSpPr>
        <p:spPr>
          <a:xfrm>
            <a:off x="0" y="5843587"/>
            <a:ext cx="9215886" cy="1571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/>
              <a:ea typeface="맑은 고딕"/>
            </a:endParaRPr>
          </a:p>
        </p:txBody>
      </p:sp>
      <p:pic>
        <p:nvPicPr>
          <p:cNvPr id="46" name="그림 45" descr="실루엣, 클립아트, 밤하늘이(가) 표시된 사진&#10;&#10;자동 생성된 설명">
            <a:extLst>
              <a:ext uri="{FF2B5EF4-FFF2-40B4-BE49-F238E27FC236}">
                <a16:creationId xmlns:a16="http://schemas.microsoft.com/office/drawing/2014/main" id="{A10981B1-BAF6-42EF-BF70-10055A2A7A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121212"/>
              </a:clrFrom>
              <a:clrTo>
                <a:srgbClr val="12121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54" b="70807" l="36512" r="77767">
                        <a14:foregroundMark x1="36512" y1="53180" x2="36512" y2="53180"/>
                        <a14:foregroundMark x1="36605" y1="53443" x2="36605" y2="53443"/>
                        <a14:foregroundMark x1="36605" y1="53443" x2="36605" y2="53443"/>
                        <a14:foregroundMark x1="36605" y1="53443" x2="36605" y2="53443"/>
                        <a14:backgroundMark x1="65023" y1="49885" x2="65023" y2="49885"/>
                        <a14:backgroundMark x1="65023" y1="50049" x2="65023" y2="50049"/>
                        <a14:backgroundMark x1="64930" y1="49951" x2="64930" y2="49951"/>
                        <a14:backgroundMark x1="64930" y1="49951" x2="64930" y2="49951"/>
                        <a14:backgroundMark x1="64884" y1="49984" x2="64884" y2="49984"/>
                        <a14:backgroundMark x1="64930" y1="50181" x2="64930" y2="50181"/>
                        <a14:backgroundMark x1="64930" y1="50346" x2="64930" y2="50346"/>
                        <a14:backgroundMark x1="64884" y1="50280" x2="64884" y2="50016"/>
                        <a14:backgroundMark x1="65023" y1="49489" x2="64837" y2="491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942" t="27791" r="17094" b="24393"/>
          <a:stretch/>
        </p:blipFill>
        <p:spPr>
          <a:xfrm>
            <a:off x="388531" y="4898860"/>
            <a:ext cx="1190142" cy="1569044"/>
          </a:xfrm>
          <a:prstGeom prst="rect">
            <a:avLst/>
          </a:prstGeom>
        </p:spPr>
      </p:pic>
      <p:sp>
        <p:nvSpPr>
          <p:cNvPr id="45" name="文本框 1">
            <a:extLst>
              <a:ext uri="{FF2B5EF4-FFF2-40B4-BE49-F238E27FC236}">
                <a16:creationId xmlns:a16="http://schemas.microsoft.com/office/drawing/2014/main" id="{29F34595-039E-4904-A2BF-7DF667617996}"/>
              </a:ext>
            </a:extLst>
          </p:cNvPr>
          <p:cNvSpPr txBox="1"/>
          <p:nvPr/>
        </p:nvSpPr>
        <p:spPr>
          <a:xfrm>
            <a:off x="867537" y="1026380"/>
            <a:ext cx="6833695" cy="6001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33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>
                <a:latin typeface="맑은 고딕"/>
                <a:ea typeface="맑은 고딕"/>
              </a:rPr>
              <a:t>깃허브</a:t>
            </a:r>
            <a:r>
              <a:rPr lang="en-US" altLang="ko-KR">
                <a:latin typeface="맑은 고딕"/>
                <a:ea typeface="맑은 고딕"/>
              </a:rPr>
              <a:t>-커밋 그래프 보기</a:t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3CEFAD-235B-476A-B5B7-4D7C66A1E255}"/>
              </a:ext>
            </a:extLst>
          </p:cNvPr>
          <p:cNvSpPr txBox="1"/>
          <p:nvPr/>
        </p:nvSpPr>
        <p:spPr>
          <a:xfrm>
            <a:off x="3200400" y="3200400"/>
            <a:ext cx="27575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>
              <a:latin typeface="맑은 고딕"/>
              <a:ea typeface="맑은 고딕"/>
              <a:cs typeface="Calibri"/>
            </a:endParaRPr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id="{3FECB990-0C84-426F-9771-B1EEB8052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079" y="1864252"/>
            <a:ext cx="8537275" cy="26694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0AA69C-39EF-4C26-BB5F-8CD676469A2E}"/>
              </a:ext>
            </a:extLst>
          </p:cNvPr>
          <p:cNvSpPr txBox="1"/>
          <p:nvPr/>
        </p:nvSpPr>
        <p:spPr>
          <a:xfrm>
            <a:off x="1518249" y="5011947"/>
            <a:ext cx="6466935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300" b="1">
                <a:ea typeface="+mn-lt"/>
                <a:cs typeface="+mn-lt"/>
              </a:rPr>
              <a:t>Contribution settings  -&gt; </a:t>
            </a:r>
            <a:r>
              <a:rPr lang="en-US" sz="2300" b="1">
                <a:ea typeface="+mn-lt"/>
                <a:cs typeface="+mn-lt"/>
              </a:rPr>
              <a:t> </a:t>
            </a:r>
            <a:endParaRPr lang="ko-KR" altLang="en-US" sz="2300" b="1">
              <a:ea typeface="맑은 고딕"/>
              <a:cs typeface="+mn-lt"/>
            </a:endParaRPr>
          </a:p>
          <a:p>
            <a:pPr algn="ctr"/>
            <a:r>
              <a:rPr lang="en-US" sz="2300" b="1">
                <a:ea typeface="+mn-lt"/>
                <a:cs typeface="+mn-lt"/>
              </a:rPr>
              <a:t>Public and private contributions</a:t>
            </a:r>
            <a:r>
              <a:rPr lang="ko-KR" altLang="en-US" sz="2300" b="1">
                <a:ea typeface="+mn-lt"/>
                <a:cs typeface="+mn-lt"/>
              </a:rPr>
              <a:t>을</a:t>
            </a:r>
            <a:r>
              <a:rPr lang="en-US" sz="2300" b="1">
                <a:ea typeface="+mn-lt"/>
                <a:cs typeface="+mn-lt"/>
              </a:rPr>
              <a:t> </a:t>
            </a:r>
            <a:r>
              <a:rPr lang="ko-KR" altLang="en-US" sz="2300" b="1">
                <a:ea typeface="+mn-lt"/>
                <a:cs typeface="+mn-lt"/>
              </a:rPr>
              <a:t>선택</a:t>
            </a:r>
            <a:endParaRPr lang="ko-KR" sz="2300" b="1">
              <a:ea typeface="맑은 고딕"/>
              <a:cs typeface="Calibri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963BC83-02C8-4DD0-B337-C0F80BFE0954}"/>
              </a:ext>
            </a:extLst>
          </p:cNvPr>
          <p:cNvSpPr/>
          <p:nvPr/>
        </p:nvSpPr>
        <p:spPr>
          <a:xfrm>
            <a:off x="5034951" y="3431877"/>
            <a:ext cx="3982527" cy="113581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7034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867537" y="1614488"/>
            <a:ext cx="8276463" cy="0"/>
          </a:xfrm>
          <a:prstGeom prst="lin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矩形 3"/>
          <p:cNvSpPr/>
          <p:nvPr/>
        </p:nvSpPr>
        <p:spPr>
          <a:xfrm>
            <a:off x="0" y="5843587"/>
            <a:ext cx="9144000" cy="1571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6" name="그림 45" descr="실루엣, 클립아트, 밤하늘이(가) 표시된 사진&#10;&#10;자동 생성된 설명">
            <a:extLst>
              <a:ext uri="{FF2B5EF4-FFF2-40B4-BE49-F238E27FC236}">
                <a16:creationId xmlns:a16="http://schemas.microsoft.com/office/drawing/2014/main" id="{A10981B1-BAF6-42EF-BF70-10055A2A7A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121212"/>
              </a:clrFrom>
              <a:clrTo>
                <a:srgbClr val="12121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54" b="70807" l="36512" r="77767">
                        <a14:foregroundMark x1="36512" y1="53180" x2="36512" y2="53180"/>
                        <a14:foregroundMark x1="36605" y1="53443" x2="36605" y2="53443"/>
                        <a14:foregroundMark x1="36605" y1="53443" x2="36605" y2="53443"/>
                        <a14:foregroundMark x1="36605" y1="53443" x2="36605" y2="53443"/>
                        <a14:backgroundMark x1="65023" y1="49885" x2="65023" y2="49885"/>
                        <a14:backgroundMark x1="65023" y1="50049" x2="65023" y2="50049"/>
                        <a14:backgroundMark x1="64930" y1="49951" x2="64930" y2="49951"/>
                        <a14:backgroundMark x1="64930" y1="49951" x2="64930" y2="49951"/>
                        <a14:backgroundMark x1="64884" y1="49984" x2="64884" y2="49984"/>
                        <a14:backgroundMark x1="64930" y1="50181" x2="64930" y2="50181"/>
                        <a14:backgroundMark x1="64930" y1="50346" x2="64930" y2="50346"/>
                        <a14:backgroundMark x1="64884" y1="50280" x2="64884" y2="50016"/>
                        <a14:backgroundMark x1="65023" y1="49489" x2="64837" y2="491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942" t="27791" r="17094" b="24393"/>
          <a:stretch/>
        </p:blipFill>
        <p:spPr>
          <a:xfrm>
            <a:off x="388531" y="4898860"/>
            <a:ext cx="1175765" cy="1569044"/>
          </a:xfrm>
          <a:prstGeom prst="rect">
            <a:avLst/>
          </a:prstGeom>
        </p:spPr>
      </p:pic>
      <p:sp>
        <p:nvSpPr>
          <p:cNvPr id="45" name="文本框 1">
            <a:extLst>
              <a:ext uri="{FF2B5EF4-FFF2-40B4-BE49-F238E27FC236}">
                <a16:creationId xmlns:a16="http://schemas.microsoft.com/office/drawing/2014/main" id="{29F34595-039E-4904-A2BF-7DF667617996}"/>
              </a:ext>
            </a:extLst>
          </p:cNvPr>
          <p:cNvSpPr txBox="1"/>
          <p:nvPr/>
        </p:nvSpPr>
        <p:spPr>
          <a:xfrm>
            <a:off x="867537" y="1026380"/>
            <a:ext cx="679056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깃허브</a:t>
            </a:r>
            <a:r>
              <a:rPr lang="en-US" altLang="ko-KR" sz="3300" b="1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3300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커밋</a:t>
            </a:r>
            <a:r>
              <a:rPr lang="ko-KR" altLang="en-US" sz="3300" b="1">
                <a:solidFill>
                  <a:schemeClr val="tx1">
                    <a:lumMod val="75000"/>
                    <a:lumOff val="25000"/>
                  </a:schemeClr>
                </a:solidFill>
              </a:rPr>
              <a:t> 제목 작성</a:t>
            </a:r>
            <a:endParaRPr lang="zh-CN" altLang="en-US" sz="33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ACDB9A-F52C-4A6F-AC49-5D0CE65D75F3}"/>
              </a:ext>
            </a:extLst>
          </p:cNvPr>
          <p:cNvSpPr txBox="1"/>
          <p:nvPr/>
        </p:nvSpPr>
        <p:spPr>
          <a:xfrm>
            <a:off x="1101962" y="1849474"/>
            <a:ext cx="6556327" cy="35300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kumimoji="0" lang="ko-KR" altLang="ko-KR" sz="1600" i="0" u="none" strike="noStrike" cap="none" normalizeH="0" baseline="0">
                <a:ln>
                  <a:noFill/>
                </a:ln>
                <a:solidFill>
                  <a:srgbClr val="313B3F"/>
                </a:solidFill>
                <a:effectLst/>
                <a:latin typeface="Arial"/>
                <a:ea typeface="Noto Sans KR"/>
                <a:cs typeface="Arial"/>
              </a:rPr>
              <a:t>제목은 타입 라벨을 맨 앞에 붙어 </a:t>
            </a:r>
            <a:r>
              <a:rPr kumimoji="0" lang="ko-KR" altLang="ko-KR" sz="1600" i="0" u="none" strike="noStrike" cap="none" normalizeH="0" baseline="0">
                <a:ln>
                  <a:noFill/>
                </a:ln>
                <a:solidFill>
                  <a:srgbClr val="738A94"/>
                </a:solidFill>
                <a:effectLst/>
                <a:latin typeface="Arial Unicode MS"/>
                <a:ea typeface="Roboto Mono"/>
              </a:rPr>
              <a:t>타입(</a:t>
            </a:r>
            <a:r>
              <a:rPr kumimoji="0" lang="ko-KR" altLang="ko-KR" sz="1600" i="0" u="none" strike="noStrike" cap="none" normalizeH="0" baseline="0" err="1">
                <a:ln>
                  <a:noFill/>
                </a:ln>
                <a:solidFill>
                  <a:srgbClr val="738A94"/>
                </a:solidFill>
                <a:effectLst/>
                <a:latin typeface="Arial Unicode MS"/>
                <a:ea typeface="Roboto Mono"/>
              </a:rPr>
              <a:t>Type</a:t>
            </a:r>
            <a:r>
              <a:rPr kumimoji="0" lang="ko-KR" altLang="ko-KR" sz="1600" i="0" u="none" strike="noStrike" cap="none" normalizeH="0" baseline="0">
                <a:ln>
                  <a:noFill/>
                </a:ln>
                <a:solidFill>
                  <a:srgbClr val="738A94"/>
                </a:solidFill>
                <a:effectLst/>
                <a:latin typeface="Arial Unicode MS"/>
                <a:ea typeface="Roboto Mono"/>
              </a:rPr>
              <a:t>): 제목</a:t>
            </a:r>
            <a:r>
              <a:rPr kumimoji="0" lang="ko-KR" altLang="ko-KR" sz="1600" i="0" u="none" strike="noStrike" cap="none" normalizeH="0" baseline="0">
                <a:ln>
                  <a:noFill/>
                </a:ln>
                <a:solidFill>
                  <a:srgbClr val="313B3F"/>
                </a:solidFill>
                <a:effectLst/>
                <a:ea typeface="Noto Sans KR"/>
              </a:rPr>
              <a:t> </a:t>
            </a:r>
            <a:r>
              <a:rPr kumimoji="0" lang="ko-KR" altLang="ko-KR" sz="1600" i="0" u="none" strike="noStrike" cap="none" normalizeH="0" baseline="0">
                <a:ln>
                  <a:noFill/>
                </a:ln>
                <a:solidFill>
                  <a:srgbClr val="313B3F"/>
                </a:solidFill>
                <a:effectLst/>
                <a:latin typeface="Arial"/>
                <a:ea typeface="Noto Sans KR"/>
                <a:cs typeface="Arial"/>
              </a:rPr>
              <a:t>형식으로 작성한다</a:t>
            </a:r>
            <a:r>
              <a:rPr lang="ko-KR" altLang="ko-KR" sz="7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 </a:t>
            </a:r>
            <a:endParaRPr kumimoji="0" lang="ko-KR" altLang="ko-KR" sz="20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ko-KR" altLang="en-US" b="0">
                <a:ea typeface="맑은 고딕"/>
              </a:rPr>
              <a:t>타입종류</a:t>
            </a:r>
            <a:endParaRPr lang="en-US" altLang="ko-KR" b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>
                <a:ea typeface="맑은 고딕"/>
              </a:rPr>
              <a:t>feat : </a:t>
            </a:r>
            <a:r>
              <a:rPr lang="ko-KR" altLang="en-US" sz="1400" b="0">
                <a:ea typeface="맑은 고딕"/>
              </a:rPr>
              <a:t>새로운 기능을 추가</a:t>
            </a:r>
            <a:endParaRPr lang="ko-KR" altLang="en-US" sz="1400" b="0">
              <a:ea typeface="맑은 고딕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>
                <a:ea typeface="맑은 고딕"/>
              </a:rPr>
              <a:t>fix: </a:t>
            </a:r>
            <a:r>
              <a:rPr lang="ko-KR" altLang="en-US" sz="1400" b="0">
                <a:ea typeface="맑은 고딕"/>
              </a:rPr>
              <a:t>버그 </a:t>
            </a:r>
            <a:r>
              <a:rPr lang="ko-KR" altLang="en-US" sz="1400" b="0" err="1">
                <a:ea typeface="맑은 고딕"/>
              </a:rPr>
              <a:t>고친경우</a:t>
            </a:r>
            <a:endParaRPr lang="ko-KR" altLang="en-US" sz="1400" b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>
                <a:ea typeface="맑은 고딕"/>
              </a:rPr>
              <a:t>Docs: </a:t>
            </a:r>
            <a:r>
              <a:rPr lang="ko-KR" altLang="en-US" sz="1400" b="0">
                <a:ea typeface="맑은 고딕"/>
              </a:rPr>
              <a:t>문서수정</a:t>
            </a:r>
            <a:endParaRPr lang="ko-KR" altLang="en-US" sz="1400" b="0">
              <a:ea typeface="맑은 고딕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>
                <a:ea typeface="맑은 고딕"/>
              </a:rPr>
              <a:t>Style:  </a:t>
            </a:r>
            <a:r>
              <a:rPr lang="ko-KR" altLang="en-US" sz="1400" b="0">
                <a:ea typeface="맑은 고딕"/>
              </a:rPr>
              <a:t>코드 포맷 변경</a:t>
            </a:r>
            <a:r>
              <a:rPr lang="en-US" altLang="ko-KR" sz="1400" b="0">
                <a:ea typeface="맑은 고딕"/>
              </a:rPr>
              <a:t>,</a:t>
            </a:r>
            <a:r>
              <a:rPr lang="ko-KR" altLang="en-US" sz="1400" b="0">
                <a:ea typeface="맑은 고딕"/>
              </a:rPr>
              <a:t>세미콜론 누락</a:t>
            </a:r>
            <a:r>
              <a:rPr lang="en-US" altLang="ko-KR" sz="1400" b="0">
                <a:ea typeface="맑은 고딕"/>
              </a:rPr>
              <a:t>, </a:t>
            </a:r>
            <a:r>
              <a:rPr lang="ko-KR" altLang="en-US" sz="1400" b="0" err="1">
                <a:ea typeface="맑은 고딕"/>
              </a:rPr>
              <a:t>코드수정없는</a:t>
            </a:r>
            <a:r>
              <a:rPr lang="ko-KR" altLang="en-US" sz="1400" b="0">
                <a:ea typeface="맑은 고딕"/>
              </a:rPr>
              <a:t> 경우</a:t>
            </a:r>
            <a:endParaRPr lang="ko-KR" altLang="en-US" sz="1400" b="0">
              <a:ea typeface="맑은 고딕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>
                <a:ea typeface="맑은 고딕"/>
              </a:rPr>
              <a:t>Refactor: </a:t>
            </a:r>
            <a:r>
              <a:rPr lang="ko-KR" altLang="en-US" sz="1400" b="0">
                <a:ea typeface="맑은 고딕"/>
              </a:rPr>
              <a:t>프로덕션 코드 </a:t>
            </a:r>
            <a:r>
              <a:rPr lang="ko-KR" altLang="en-US" sz="1400" b="0" err="1">
                <a:ea typeface="맑은 고딕"/>
              </a:rPr>
              <a:t>리펙토링</a:t>
            </a:r>
            <a:endParaRPr lang="ko-KR" altLang="en-US" sz="1400" b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>
                <a:ea typeface="맑은 고딕"/>
              </a:rPr>
              <a:t>Test: </a:t>
            </a:r>
            <a:r>
              <a:rPr lang="ko-KR" altLang="en-US" sz="1400" b="0">
                <a:ea typeface="맑은 고딕"/>
              </a:rPr>
              <a:t>테스트추가</a:t>
            </a:r>
            <a:r>
              <a:rPr lang="en-US" altLang="ko-KR" sz="1400" b="0">
                <a:ea typeface="맑은 고딕"/>
              </a:rPr>
              <a:t>, </a:t>
            </a:r>
            <a:r>
              <a:rPr lang="ko-KR" altLang="en-US" sz="1400" b="0">
                <a:ea typeface="맑은 고딕"/>
              </a:rPr>
              <a:t>테스트 </a:t>
            </a:r>
            <a:r>
              <a:rPr lang="ko-KR" altLang="en-US" sz="1400" b="0" err="1">
                <a:ea typeface="맑은 고딕"/>
              </a:rPr>
              <a:t>리펙토링</a:t>
            </a:r>
            <a:endParaRPr lang="ko-KR" altLang="en-US" sz="1400" b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>
                <a:ea typeface="맑은 고딕"/>
              </a:rPr>
              <a:t>Chore: </a:t>
            </a:r>
            <a:r>
              <a:rPr lang="ko-KR" altLang="en-US" sz="1400" b="0">
                <a:ea typeface="맑은 고딕"/>
              </a:rPr>
              <a:t>빌드 테스트 업데이트</a:t>
            </a:r>
            <a:r>
              <a:rPr lang="en-US" altLang="ko-KR" sz="1400" b="0">
                <a:ea typeface="맑은 고딕"/>
              </a:rPr>
              <a:t>, </a:t>
            </a:r>
            <a:r>
              <a:rPr lang="ko-KR" altLang="en-US" sz="1400" b="0">
                <a:ea typeface="맑은 고딕"/>
              </a:rPr>
              <a:t>패키지 매니저 설정할 경우</a:t>
            </a:r>
            <a:endParaRPr lang="en-US" altLang="ko-KR" sz="1400" b="0"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ea typeface="맑은 고딕"/>
              </a:rPr>
              <a:t>Ex&gt; </a:t>
            </a:r>
            <a:r>
              <a:rPr lang="ko-KR" altLang="en-US">
                <a:ea typeface="맑은 고딕"/>
              </a:rPr>
              <a:t>수정했을 경우 </a:t>
            </a:r>
            <a:r>
              <a:rPr lang="en-US" altLang="ko-KR">
                <a:ea typeface="맑은 고딕"/>
              </a:rPr>
              <a:t>docs: Edit, </a:t>
            </a:r>
            <a:r>
              <a:rPr lang="ko-KR" altLang="en-US">
                <a:ea typeface="맑은 고딕"/>
              </a:rPr>
              <a:t>추가할 경우 </a:t>
            </a:r>
            <a:r>
              <a:rPr lang="en-US" altLang="ko-KR">
                <a:ea typeface="맑은 고딕"/>
              </a:rPr>
              <a:t>docs:</a:t>
            </a:r>
            <a:r>
              <a:rPr lang="ko-KR" altLang="en-US">
                <a:ea typeface="맑은 고딕"/>
              </a:rPr>
              <a:t> </a:t>
            </a:r>
            <a:r>
              <a:rPr lang="en-US" altLang="ko-KR">
                <a:ea typeface="맑은 고딕"/>
              </a:rPr>
              <a:t>Update</a:t>
            </a:r>
            <a:endParaRPr lang="ko-KR" altLang="en-US"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ea typeface="맑은 고딕"/>
              </a:rPr>
              <a:t>제목의 처음은 동사원형</a:t>
            </a:r>
            <a:r>
              <a:rPr lang="en-US" altLang="ko-KR">
                <a:ea typeface="맑은 고딕"/>
              </a:rPr>
              <a:t>, </a:t>
            </a:r>
            <a:r>
              <a:rPr lang="ko-KR" altLang="en-US">
                <a:ea typeface="맑은 고딕"/>
              </a:rPr>
              <a:t>대문자로 시작</a:t>
            </a:r>
            <a:endParaRPr lang="ko-KR" altLang="en-US"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ea typeface="맑은 고딕"/>
              </a:rPr>
              <a:t>예를 들어 </a:t>
            </a:r>
            <a:r>
              <a:rPr lang="en-US" altLang="ko-KR">
                <a:ea typeface="맑은 고딕"/>
              </a:rPr>
              <a:t>changed</a:t>
            </a:r>
            <a:r>
              <a:rPr lang="ko-KR" altLang="en-US">
                <a:ea typeface="맑은 고딕"/>
              </a:rPr>
              <a:t>가 아닌 </a:t>
            </a:r>
            <a:r>
              <a:rPr lang="en-US" altLang="ko-KR">
                <a:ea typeface="맑은 고딕"/>
              </a:rPr>
              <a:t>fix add change </a:t>
            </a:r>
            <a:r>
              <a:rPr lang="ko-KR" altLang="en-US">
                <a:ea typeface="맑은 고딕"/>
              </a:rPr>
              <a:t>명령조로 작성</a:t>
            </a:r>
            <a:endParaRPr lang="ko-KR" altLang="en-US"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ea typeface="맑은 고딕"/>
              </a:rPr>
              <a:t>어느 부분을 수정한지 볼 수 있다</a:t>
            </a:r>
            <a:endParaRPr lang="ko-KR" altLang="en-US">
              <a:ea typeface="맑은 고딕"/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B5F9E0-4D0A-4320-9C4E-32A76B875C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3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599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867537" y="1614488"/>
            <a:ext cx="8276463" cy="0"/>
          </a:xfrm>
          <a:prstGeom prst="lin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矩形 3"/>
          <p:cNvSpPr/>
          <p:nvPr/>
        </p:nvSpPr>
        <p:spPr>
          <a:xfrm>
            <a:off x="0" y="5843587"/>
            <a:ext cx="9144000" cy="1571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6" name="그림 45" descr="실루엣, 클립아트, 밤하늘이(가) 표시된 사진&#10;&#10;자동 생성된 설명">
            <a:extLst>
              <a:ext uri="{FF2B5EF4-FFF2-40B4-BE49-F238E27FC236}">
                <a16:creationId xmlns:a16="http://schemas.microsoft.com/office/drawing/2014/main" id="{A10981B1-BAF6-42EF-BF70-10055A2A7A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121212"/>
              </a:clrFrom>
              <a:clrTo>
                <a:srgbClr val="12121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54" b="70807" l="36512" r="77767">
                        <a14:foregroundMark x1="36512" y1="53180" x2="36512" y2="53180"/>
                        <a14:foregroundMark x1="36605" y1="53443" x2="36605" y2="53443"/>
                        <a14:foregroundMark x1="36605" y1="53443" x2="36605" y2="53443"/>
                        <a14:foregroundMark x1="36605" y1="53443" x2="36605" y2="53443"/>
                        <a14:backgroundMark x1="65023" y1="49885" x2="65023" y2="49885"/>
                        <a14:backgroundMark x1="65023" y1="50049" x2="65023" y2="50049"/>
                        <a14:backgroundMark x1="64930" y1="49951" x2="64930" y2="49951"/>
                        <a14:backgroundMark x1="64930" y1="49951" x2="64930" y2="49951"/>
                        <a14:backgroundMark x1="64884" y1="49984" x2="64884" y2="49984"/>
                        <a14:backgroundMark x1="64930" y1="50181" x2="64930" y2="50181"/>
                        <a14:backgroundMark x1="64930" y1="50346" x2="64930" y2="50346"/>
                        <a14:backgroundMark x1="64884" y1="50280" x2="64884" y2="50016"/>
                        <a14:backgroundMark x1="65023" y1="49489" x2="64837" y2="491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942" t="27791" r="17094" b="24393"/>
          <a:stretch/>
        </p:blipFill>
        <p:spPr>
          <a:xfrm>
            <a:off x="388531" y="4898860"/>
            <a:ext cx="1175765" cy="1569044"/>
          </a:xfrm>
          <a:prstGeom prst="rect">
            <a:avLst/>
          </a:prstGeom>
        </p:spPr>
      </p:pic>
      <p:sp>
        <p:nvSpPr>
          <p:cNvPr id="45" name="文本框 1">
            <a:extLst>
              <a:ext uri="{FF2B5EF4-FFF2-40B4-BE49-F238E27FC236}">
                <a16:creationId xmlns:a16="http://schemas.microsoft.com/office/drawing/2014/main" id="{29F34595-039E-4904-A2BF-7DF667617996}"/>
              </a:ext>
            </a:extLst>
          </p:cNvPr>
          <p:cNvSpPr txBox="1"/>
          <p:nvPr/>
        </p:nvSpPr>
        <p:spPr>
          <a:xfrm>
            <a:off x="867537" y="1026380"/>
            <a:ext cx="6790563" cy="6001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300" b="1" err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깃허브</a:t>
            </a:r>
            <a:r>
              <a:rPr lang="en-US" altLang="ko-KR" sz="3300" b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-</a:t>
            </a:r>
            <a:r>
              <a:rPr lang="en-US" altLang="ko-KR" sz="3300" b="1" err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프로젝트</a:t>
            </a:r>
            <a:r>
              <a:rPr lang="en-US" altLang="ko-KR" sz="3300" b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 </a:t>
            </a:r>
            <a:r>
              <a:rPr lang="en-US" altLang="ko-KR" sz="3300" b="1" err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관리하기</a:t>
            </a:r>
            <a:endParaRPr lang="zh-CN" altLang="en-US" sz="3300" b="1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31CBD6-AE04-468C-A3D9-2025F06E98BD}"/>
              </a:ext>
            </a:extLst>
          </p:cNvPr>
          <p:cNvSpPr txBox="1"/>
          <p:nvPr/>
        </p:nvSpPr>
        <p:spPr>
          <a:xfrm>
            <a:off x="5686566" y="1994337"/>
            <a:ext cx="3479109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b="1">
                <a:ea typeface="+mn-lt"/>
                <a:cs typeface="+mn-lt"/>
              </a:rPr>
              <a:t>이슈관리하기</a:t>
            </a:r>
            <a:r>
              <a:rPr lang="ko-KR" altLang="en-US" b="1">
                <a:ea typeface="+mn-lt"/>
                <a:cs typeface="+mn-lt"/>
              </a:rPr>
              <a:t> </a:t>
            </a:r>
            <a:endParaRPr lang="ko-KR">
              <a:cs typeface="Calibri"/>
            </a:endParaRPr>
          </a:p>
          <a:p>
            <a:endParaRPr lang="ko-KR" altLang="en-US">
              <a:ea typeface="+mn-lt"/>
              <a:cs typeface="+mn-lt"/>
            </a:endParaRPr>
          </a:p>
          <a:p>
            <a:r>
              <a:rPr lang="ko-KR">
                <a:ea typeface="+mn-lt"/>
                <a:cs typeface="+mn-lt"/>
              </a:rPr>
              <a:t>최근 </a:t>
            </a:r>
            <a:r>
              <a:rPr lang="ko-KR" err="1">
                <a:ea typeface="+mn-lt"/>
                <a:cs typeface="+mn-lt"/>
              </a:rPr>
              <a:t>깃허브에</a:t>
            </a:r>
            <a:r>
              <a:rPr lang="ko-KR">
                <a:ea typeface="+mn-lt"/>
                <a:cs typeface="+mn-lt"/>
              </a:rPr>
              <a:t> 만들어진 기능인</a:t>
            </a:r>
            <a:endParaRPr lang="ko-KR" altLang="en-US">
              <a:ea typeface="+mn-lt"/>
              <a:cs typeface="+mn-lt"/>
            </a:endParaRPr>
          </a:p>
          <a:p>
            <a:r>
              <a:rPr lang="ko-KR" b="1">
                <a:ea typeface="+mn-lt"/>
                <a:cs typeface="+mn-lt"/>
              </a:rPr>
              <a:t>"</a:t>
            </a:r>
            <a:r>
              <a:rPr lang="ko-KR" b="1" err="1">
                <a:ea typeface="+mn-lt"/>
                <a:cs typeface="+mn-lt"/>
              </a:rPr>
              <a:t>이슈템플릿"</a:t>
            </a:r>
            <a:r>
              <a:rPr lang="ko-KR" err="1">
                <a:ea typeface="+mn-lt"/>
                <a:cs typeface="+mn-lt"/>
              </a:rPr>
              <a:t>을</a:t>
            </a:r>
            <a:r>
              <a:rPr lang="ko-KR">
                <a:ea typeface="+mn-lt"/>
                <a:cs typeface="+mn-lt"/>
              </a:rPr>
              <a:t> 이용.</a:t>
            </a:r>
            <a:endParaRPr lang="ko-KR"/>
          </a:p>
          <a:p>
            <a:r>
              <a:rPr lang="ko-KR" altLang="en-US">
                <a:ea typeface="+mn-lt"/>
                <a:cs typeface="+mn-lt"/>
              </a:rPr>
              <a:t>새로운 이슈 작성시,</a:t>
            </a:r>
            <a:endParaRPr lang="ko-KR" altLang="en-US">
              <a:ea typeface="맑은 고딕" panose="020B0503020000020004" pitchFamily="34" charset="-127"/>
              <a:cs typeface="+mn-lt"/>
            </a:endParaRPr>
          </a:p>
          <a:p>
            <a:r>
              <a:rPr lang="ko-KR" altLang="en-US">
                <a:ea typeface="+mn-lt"/>
                <a:cs typeface="+mn-lt"/>
              </a:rPr>
              <a:t>유형을 선택하고 제시된 양식에 맞추어 작성이 가능</a:t>
            </a:r>
            <a:r>
              <a:rPr lang="en-US" altLang="ko-KR">
                <a:ea typeface="+mn-lt"/>
                <a:cs typeface="+mn-lt"/>
              </a:rPr>
              <a:t>.</a:t>
            </a:r>
            <a:endParaRPr lang="ko-KR" altLang="en-US">
              <a:ea typeface="맑은 고딕"/>
              <a:cs typeface="Calibri"/>
            </a:endParaRPr>
          </a:p>
          <a:p>
            <a:r>
              <a:rPr lang="ko-KR" altLang="en-US">
                <a:ea typeface="+mn-lt"/>
                <a:cs typeface="+mn-lt"/>
              </a:rPr>
              <a:t>많은 이들이 작성한 이슈내용과 양식이 모두 다를 때 유용</a:t>
            </a:r>
            <a:r>
              <a:rPr lang="en-US" altLang="ko-KR">
                <a:ea typeface="+mn-lt"/>
                <a:cs typeface="+mn-lt"/>
              </a:rPr>
              <a:t>.</a:t>
            </a:r>
            <a:endParaRPr lang="ko-KR"/>
          </a:p>
          <a:p>
            <a:endParaRPr lang="ko-KR" altLang="en-US">
              <a:cs typeface="Calibri"/>
            </a:endParaRPr>
          </a:p>
        </p:txBody>
      </p:sp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7439102-3111-49FB-8C27-A827CF204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886" y="1997685"/>
            <a:ext cx="5225142" cy="306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31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867537" y="1614488"/>
            <a:ext cx="8276463" cy="0"/>
          </a:xfrm>
          <a:prstGeom prst="lin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矩形 3"/>
          <p:cNvSpPr/>
          <p:nvPr/>
        </p:nvSpPr>
        <p:spPr>
          <a:xfrm>
            <a:off x="0" y="5843587"/>
            <a:ext cx="9144000" cy="1571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6" name="그림 45" descr="실루엣, 클립아트, 밤하늘이(가) 표시된 사진&#10;&#10;자동 생성된 설명">
            <a:extLst>
              <a:ext uri="{FF2B5EF4-FFF2-40B4-BE49-F238E27FC236}">
                <a16:creationId xmlns:a16="http://schemas.microsoft.com/office/drawing/2014/main" id="{A10981B1-BAF6-42EF-BF70-10055A2A7A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121212"/>
              </a:clrFrom>
              <a:clrTo>
                <a:srgbClr val="12121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54" b="70807" l="36512" r="77767">
                        <a14:foregroundMark x1="36512" y1="53180" x2="36512" y2="53180"/>
                        <a14:foregroundMark x1="36605" y1="53443" x2="36605" y2="53443"/>
                        <a14:foregroundMark x1="36605" y1="53443" x2="36605" y2="53443"/>
                        <a14:foregroundMark x1="36605" y1="53443" x2="36605" y2="53443"/>
                        <a14:backgroundMark x1="65023" y1="49885" x2="65023" y2="49885"/>
                        <a14:backgroundMark x1="65023" y1="50049" x2="65023" y2="50049"/>
                        <a14:backgroundMark x1="64930" y1="49951" x2="64930" y2="49951"/>
                        <a14:backgroundMark x1="64930" y1="49951" x2="64930" y2="49951"/>
                        <a14:backgroundMark x1="64884" y1="49984" x2="64884" y2="49984"/>
                        <a14:backgroundMark x1="64930" y1="50181" x2="64930" y2="50181"/>
                        <a14:backgroundMark x1="64930" y1="50346" x2="64930" y2="50346"/>
                        <a14:backgroundMark x1="64884" y1="50280" x2="64884" y2="50016"/>
                        <a14:backgroundMark x1="65023" y1="49489" x2="64837" y2="491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942" t="27791" r="17094" b="24393"/>
          <a:stretch/>
        </p:blipFill>
        <p:spPr>
          <a:xfrm>
            <a:off x="388531" y="4898860"/>
            <a:ext cx="1175765" cy="1569044"/>
          </a:xfrm>
          <a:prstGeom prst="rect">
            <a:avLst/>
          </a:prstGeom>
        </p:spPr>
      </p:pic>
      <p:sp>
        <p:nvSpPr>
          <p:cNvPr id="45" name="文本框 1">
            <a:extLst>
              <a:ext uri="{FF2B5EF4-FFF2-40B4-BE49-F238E27FC236}">
                <a16:creationId xmlns:a16="http://schemas.microsoft.com/office/drawing/2014/main" id="{29F34595-039E-4904-A2BF-7DF667617996}"/>
              </a:ext>
            </a:extLst>
          </p:cNvPr>
          <p:cNvSpPr txBox="1"/>
          <p:nvPr/>
        </p:nvSpPr>
        <p:spPr>
          <a:xfrm>
            <a:off x="867537" y="1026380"/>
            <a:ext cx="6790563" cy="6001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300" b="1" err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깃허브</a:t>
            </a:r>
            <a:r>
              <a:rPr lang="en-US" altLang="ko-KR" sz="3300" b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-</a:t>
            </a:r>
            <a:r>
              <a:rPr lang="en-US" altLang="ko-KR" sz="3300" b="1" err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프로젝트</a:t>
            </a:r>
            <a:r>
              <a:rPr lang="en-US" altLang="ko-KR" sz="3300" b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 </a:t>
            </a:r>
            <a:r>
              <a:rPr lang="en-US" altLang="ko-KR" sz="3300" b="1" err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관리하기</a:t>
            </a:r>
            <a:endParaRPr lang="zh-CN" altLang="en-US" sz="3300" b="1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F10B627-98FE-4988-B45D-19952B3B24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559" y="1884696"/>
            <a:ext cx="5013435" cy="3080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31CBD6-AE04-468C-A3D9-2025F06E98BD}"/>
              </a:ext>
            </a:extLst>
          </p:cNvPr>
          <p:cNvSpPr txBox="1"/>
          <p:nvPr/>
        </p:nvSpPr>
        <p:spPr>
          <a:xfrm>
            <a:off x="5825358" y="1994337"/>
            <a:ext cx="3168867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b="1">
                <a:ea typeface="+mn-lt"/>
                <a:cs typeface="+mn-lt"/>
              </a:rPr>
              <a:t>프로젝트 보드</a:t>
            </a:r>
            <a:r>
              <a:rPr lang="ko-KR" altLang="en-US" b="1">
                <a:ea typeface="+mn-lt"/>
                <a:cs typeface="+mn-lt"/>
              </a:rPr>
              <a:t> </a:t>
            </a:r>
            <a:endParaRPr lang="ko-KR">
              <a:cs typeface="Calibri"/>
            </a:endParaRPr>
          </a:p>
          <a:p>
            <a:endParaRPr lang="ko-KR" altLang="en-US">
              <a:ea typeface="+mn-lt"/>
              <a:cs typeface="+mn-lt"/>
            </a:endParaRPr>
          </a:p>
          <a:p>
            <a:r>
              <a:rPr lang="ko-KR">
                <a:ea typeface="+mn-lt"/>
                <a:cs typeface="+mn-lt"/>
              </a:rPr>
              <a:t>프로젝트 작업을 구성하고 우선순위를 지정 가능</a:t>
            </a:r>
            <a:endParaRPr lang="ko-KR"/>
          </a:p>
          <a:p>
            <a:r>
              <a:rPr lang="ko-KR">
                <a:ea typeface="+mn-lt"/>
                <a:cs typeface="+mn-lt"/>
              </a:rPr>
              <a:t>보편적인 기능부터 </a:t>
            </a:r>
            <a:endParaRPr lang="ko-KR" altLang="en-US">
              <a:ea typeface="맑은 고딕" panose="020B0503020000020004" pitchFamily="34" charset="-127"/>
              <a:cs typeface="+mn-lt"/>
            </a:endParaRPr>
          </a:p>
          <a:p>
            <a:r>
              <a:rPr lang="ko-KR">
                <a:ea typeface="+mn-lt"/>
                <a:cs typeface="+mn-lt"/>
              </a:rPr>
              <a:t>특정기능, 로드맵 작성, </a:t>
            </a:r>
            <a:endParaRPr lang="ko-KR" altLang="en-US">
              <a:ea typeface="맑은 고딕"/>
              <a:cs typeface="+mn-lt"/>
            </a:endParaRPr>
          </a:p>
          <a:p>
            <a:r>
              <a:rPr lang="ko-KR">
                <a:ea typeface="+mn-lt"/>
                <a:cs typeface="+mn-lt"/>
              </a:rPr>
              <a:t>배포 체크리스트 관리 등 </a:t>
            </a:r>
            <a:r>
              <a:rPr lang="ko-KR" altLang="en-US">
                <a:ea typeface="+mn-lt"/>
                <a:cs typeface="+mn-lt"/>
              </a:rPr>
              <a:t>가능.</a:t>
            </a:r>
            <a:endParaRPr lang="ko-KR">
              <a:ea typeface="맑은 고딕"/>
              <a:cs typeface="Calibri"/>
            </a:endParaRPr>
          </a:p>
          <a:p>
            <a:r>
              <a:rPr lang="ko-KR">
                <a:ea typeface="+mn-lt"/>
                <a:cs typeface="+mn-lt"/>
              </a:rPr>
              <a:t>이로 </a:t>
            </a:r>
            <a:r>
              <a:rPr lang="ko-KR" altLang="en-US">
                <a:ea typeface="+mn-lt"/>
                <a:cs typeface="+mn-lt"/>
              </a:rPr>
              <a:t>인해</a:t>
            </a:r>
            <a:r>
              <a:rPr lang="ko-KR">
                <a:ea typeface="+mn-lt"/>
                <a:cs typeface="+mn-lt"/>
              </a:rPr>
              <a:t> 이슈와 </a:t>
            </a:r>
            <a:r>
              <a:rPr lang="ko-KR" err="1">
                <a:ea typeface="+mn-lt"/>
                <a:cs typeface="+mn-lt"/>
              </a:rPr>
              <a:t>풀리퀘스트</a:t>
            </a:r>
            <a:r>
              <a:rPr lang="ko-KR">
                <a:ea typeface="+mn-lt"/>
                <a:cs typeface="+mn-lt"/>
              </a:rPr>
              <a:t> 태스크를 끌어올릴 수 있다는 장점 존재</a:t>
            </a:r>
            <a:r>
              <a:rPr lang="en-US" altLang="ko-KR">
                <a:ea typeface="+mn-lt"/>
                <a:cs typeface="+mn-lt"/>
              </a:rPr>
              <a:t>.</a:t>
            </a:r>
          </a:p>
          <a:p>
            <a:endParaRPr lang="ko-KR" alt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6517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867537" y="1614488"/>
            <a:ext cx="8276463" cy="0"/>
          </a:xfrm>
          <a:prstGeom prst="lin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矩形 3"/>
          <p:cNvSpPr/>
          <p:nvPr/>
        </p:nvSpPr>
        <p:spPr>
          <a:xfrm>
            <a:off x="0" y="5843587"/>
            <a:ext cx="9144000" cy="1571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6" name="그림 45" descr="실루엣, 클립아트, 밤하늘이(가) 표시된 사진&#10;&#10;자동 생성된 설명">
            <a:extLst>
              <a:ext uri="{FF2B5EF4-FFF2-40B4-BE49-F238E27FC236}">
                <a16:creationId xmlns:a16="http://schemas.microsoft.com/office/drawing/2014/main" id="{A10981B1-BAF6-42EF-BF70-10055A2A7A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121212"/>
              </a:clrFrom>
              <a:clrTo>
                <a:srgbClr val="12121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54" b="70807" l="36512" r="77767">
                        <a14:foregroundMark x1="36512" y1="53180" x2="36512" y2="53180"/>
                        <a14:foregroundMark x1="36605" y1="53443" x2="36605" y2="53443"/>
                        <a14:foregroundMark x1="36605" y1="53443" x2="36605" y2="53443"/>
                        <a14:foregroundMark x1="36605" y1="53443" x2="36605" y2="53443"/>
                        <a14:backgroundMark x1="65023" y1="49885" x2="65023" y2="49885"/>
                        <a14:backgroundMark x1="65023" y1="50049" x2="65023" y2="50049"/>
                        <a14:backgroundMark x1="64930" y1="49951" x2="64930" y2="49951"/>
                        <a14:backgroundMark x1="64930" y1="49951" x2="64930" y2="49951"/>
                        <a14:backgroundMark x1="64884" y1="49984" x2="64884" y2="49984"/>
                        <a14:backgroundMark x1="64930" y1="50181" x2="64930" y2="50181"/>
                        <a14:backgroundMark x1="64930" y1="50346" x2="64930" y2="50346"/>
                        <a14:backgroundMark x1="64884" y1="50280" x2="64884" y2="50016"/>
                        <a14:backgroundMark x1="65023" y1="49489" x2="64837" y2="491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942" t="27791" r="17094" b="24393"/>
          <a:stretch/>
        </p:blipFill>
        <p:spPr>
          <a:xfrm>
            <a:off x="388531" y="4898860"/>
            <a:ext cx="1175765" cy="1569044"/>
          </a:xfrm>
          <a:prstGeom prst="rect">
            <a:avLst/>
          </a:prstGeom>
        </p:spPr>
      </p:pic>
      <p:sp>
        <p:nvSpPr>
          <p:cNvPr id="45" name="文本框 1">
            <a:extLst>
              <a:ext uri="{FF2B5EF4-FFF2-40B4-BE49-F238E27FC236}">
                <a16:creationId xmlns:a16="http://schemas.microsoft.com/office/drawing/2014/main" id="{29F34595-039E-4904-A2BF-7DF667617996}"/>
              </a:ext>
            </a:extLst>
          </p:cNvPr>
          <p:cNvSpPr txBox="1"/>
          <p:nvPr/>
        </p:nvSpPr>
        <p:spPr>
          <a:xfrm>
            <a:off x="867537" y="1026380"/>
            <a:ext cx="679056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깃허브</a:t>
            </a:r>
            <a:r>
              <a:rPr lang="en-US" altLang="ko-KR" sz="3300" b="1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3300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오픈소스기여하기</a:t>
            </a:r>
            <a:endParaRPr lang="zh-CN" altLang="en-US" sz="33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20A563-C132-490A-BA2A-F81F8ECC2F96}"/>
              </a:ext>
            </a:extLst>
          </p:cNvPr>
          <p:cNvSpPr txBox="1"/>
          <p:nvPr/>
        </p:nvSpPr>
        <p:spPr>
          <a:xfrm>
            <a:off x="576363" y="3905566"/>
            <a:ext cx="7989751" cy="177567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>
                <a:ea typeface="+mn-lt"/>
                <a:cs typeface="+mn-lt"/>
              </a:rPr>
              <a:t>많은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ko-KR" altLang="en-US">
                <a:ea typeface="+mn-lt"/>
                <a:cs typeface="+mn-lt"/>
              </a:rPr>
              <a:t>기업에서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ko-KR" altLang="en-US">
                <a:ea typeface="+mn-lt"/>
                <a:cs typeface="+mn-lt"/>
              </a:rPr>
              <a:t>오픈소스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ko-KR" altLang="en-US">
                <a:ea typeface="+mn-lt"/>
                <a:cs typeface="+mn-lt"/>
              </a:rPr>
              <a:t>경험이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ko-KR" altLang="en-US">
                <a:ea typeface="+mn-lt"/>
                <a:cs typeface="+mn-lt"/>
              </a:rPr>
              <a:t>있는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ko-KR" altLang="en-US">
                <a:ea typeface="+mn-lt"/>
                <a:cs typeface="+mn-lt"/>
              </a:rPr>
              <a:t>개발자를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ko-KR" altLang="en-US">
                <a:ea typeface="+mn-lt"/>
                <a:cs typeface="+mn-lt"/>
              </a:rPr>
              <a:t>환영한다</a:t>
            </a:r>
            <a:r>
              <a:rPr lang="en-US">
                <a:ea typeface="+mn-lt"/>
                <a:cs typeface="+mn-lt"/>
              </a:rPr>
              <a:t>. </a:t>
            </a:r>
            <a:endParaRPr lang="ko-KR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ea typeface="+mn-lt"/>
                <a:cs typeface="+mn-lt"/>
              </a:rPr>
              <a:t>누구든 </a:t>
            </a:r>
            <a:r>
              <a:rPr lang="ko-KR" altLang="en-US" err="1">
                <a:ea typeface="+mn-lt"/>
                <a:cs typeface="+mn-lt"/>
              </a:rPr>
              <a:t>재가공하거나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ko-KR" altLang="en-US">
                <a:ea typeface="+mn-lt"/>
                <a:cs typeface="+mn-lt"/>
              </a:rPr>
              <a:t>활용해서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ko-KR" altLang="en-US">
                <a:ea typeface="+mn-lt"/>
                <a:cs typeface="+mn-lt"/>
              </a:rPr>
              <a:t>창의적이고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ko-KR" altLang="en-US">
                <a:ea typeface="+mn-lt"/>
                <a:cs typeface="+mn-lt"/>
              </a:rPr>
              <a:t>흥미로운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ko-KR" altLang="en-US">
                <a:ea typeface="+mn-lt"/>
                <a:cs typeface="+mn-lt"/>
              </a:rPr>
              <a:t>프로젝트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ko-KR" altLang="en-US">
                <a:ea typeface="+mn-lt"/>
                <a:cs typeface="+mn-lt"/>
              </a:rPr>
              <a:t>제작이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ko-KR" altLang="en-US">
                <a:ea typeface="+mn-lt"/>
                <a:cs typeface="+mn-lt"/>
              </a:rPr>
              <a:t>가능하다</a:t>
            </a:r>
            <a:r>
              <a:rPr lang="en-US">
                <a:ea typeface="+mn-lt"/>
                <a:cs typeface="+mn-lt"/>
              </a:rPr>
              <a:t>.</a:t>
            </a:r>
            <a:endParaRPr lang="ko-KR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ea typeface="맑은 고딕"/>
              </a:rPr>
              <a:t>먼저 내가 사용 중인 라이브러리</a:t>
            </a:r>
            <a:r>
              <a:rPr lang="en-US" altLang="ko-KR">
                <a:ea typeface="맑은 고딕"/>
              </a:rPr>
              <a:t>, </a:t>
            </a:r>
            <a:r>
              <a:rPr lang="ko-KR" altLang="en-US">
                <a:ea typeface="맑은 고딕"/>
              </a:rPr>
              <a:t>프레임워크의  </a:t>
            </a:r>
            <a:r>
              <a:rPr lang="ko-KR" altLang="en-US" err="1">
                <a:ea typeface="맑은 고딕"/>
              </a:rPr>
              <a:t>깃허브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리퍼지토리를</a:t>
            </a:r>
            <a:r>
              <a:rPr lang="ko-KR" altLang="en-US">
                <a:ea typeface="맑은 고딕"/>
              </a:rPr>
              <a:t> 찾아보는 것부터 시작해보자</a:t>
            </a:r>
            <a:r>
              <a:rPr lang="en-US" altLang="ko-KR">
                <a:ea typeface="맑은 고딕"/>
              </a:rPr>
              <a:t>. </a:t>
            </a:r>
            <a:r>
              <a:rPr lang="ko-KR" altLang="en-US" err="1">
                <a:ea typeface="맑은 고딕"/>
              </a:rPr>
              <a:t>리퍼지토리에</a:t>
            </a:r>
            <a:r>
              <a:rPr lang="ko-KR" altLang="en-US">
                <a:ea typeface="맑은 고딕"/>
              </a:rPr>
              <a:t> 별</a:t>
            </a:r>
            <a:r>
              <a:rPr lang="en-US" altLang="ko-KR">
                <a:ea typeface="맑은 고딕"/>
              </a:rPr>
              <a:t>(star)</a:t>
            </a:r>
            <a:r>
              <a:rPr lang="ko-KR" altLang="en-US">
                <a:ea typeface="맑은 고딕"/>
              </a:rPr>
              <a:t>을 달아주고 오픈 소스 </a:t>
            </a:r>
            <a:r>
              <a:rPr lang="ko-KR" altLang="en-US" err="1">
                <a:ea typeface="맑은 고딕"/>
              </a:rPr>
              <a:t>메인테이너</a:t>
            </a:r>
            <a:r>
              <a:rPr lang="en-US" altLang="ko-KR">
                <a:ea typeface="맑은 고딕"/>
              </a:rPr>
              <a:t>, </a:t>
            </a:r>
            <a:r>
              <a:rPr lang="ko-KR" altLang="en-US" err="1">
                <a:ea typeface="맑은 고딕"/>
              </a:rPr>
              <a:t>컨트리뷰터가</a:t>
            </a:r>
            <a:r>
              <a:rPr lang="ko-KR" altLang="en-US">
                <a:ea typeface="맑은 고딕"/>
              </a:rPr>
              <a:t> 누구인지 찾아보고 </a:t>
            </a:r>
            <a:r>
              <a:rPr lang="ko-KR" altLang="en-US" err="1">
                <a:ea typeface="맑은 고딕"/>
              </a:rPr>
              <a:t>팔로우해보자</a:t>
            </a:r>
            <a:r>
              <a:rPr lang="en-US" altLang="ko-KR">
                <a:ea typeface="맑은 고딕"/>
              </a:rPr>
              <a:t>.</a:t>
            </a:r>
            <a:endParaRPr lang="ko-KR" altLang="en-US">
              <a:ea typeface="맑은 고딕"/>
            </a:endParaRPr>
          </a:p>
        </p:txBody>
      </p:sp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7D96E8D-A2B4-4F3A-9C06-1A77B0217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633" y="1711480"/>
            <a:ext cx="6438378" cy="215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396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867537" y="1614488"/>
            <a:ext cx="8276463" cy="0"/>
          </a:xfrm>
          <a:prstGeom prst="lin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矩形 3"/>
          <p:cNvSpPr/>
          <p:nvPr/>
        </p:nvSpPr>
        <p:spPr>
          <a:xfrm>
            <a:off x="0" y="5843587"/>
            <a:ext cx="9144000" cy="1571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6" name="그림 45" descr="실루엣, 클립아트, 밤하늘이(가) 표시된 사진&#10;&#10;자동 생성된 설명">
            <a:extLst>
              <a:ext uri="{FF2B5EF4-FFF2-40B4-BE49-F238E27FC236}">
                <a16:creationId xmlns:a16="http://schemas.microsoft.com/office/drawing/2014/main" id="{A10981B1-BAF6-42EF-BF70-10055A2A7A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121212"/>
              </a:clrFrom>
              <a:clrTo>
                <a:srgbClr val="12121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54" b="70807" l="36512" r="77767">
                        <a14:foregroundMark x1="36512" y1="53180" x2="36512" y2="53180"/>
                        <a14:foregroundMark x1="36605" y1="53443" x2="36605" y2="53443"/>
                        <a14:foregroundMark x1="36605" y1="53443" x2="36605" y2="53443"/>
                        <a14:foregroundMark x1="36605" y1="53443" x2="36605" y2="53443"/>
                        <a14:backgroundMark x1="65023" y1="49885" x2="65023" y2="49885"/>
                        <a14:backgroundMark x1="65023" y1="50049" x2="65023" y2="50049"/>
                        <a14:backgroundMark x1="64930" y1="49951" x2="64930" y2="49951"/>
                        <a14:backgroundMark x1="64930" y1="49951" x2="64930" y2="49951"/>
                        <a14:backgroundMark x1="64884" y1="49984" x2="64884" y2="49984"/>
                        <a14:backgroundMark x1="64930" y1="50181" x2="64930" y2="50181"/>
                        <a14:backgroundMark x1="64930" y1="50346" x2="64930" y2="50346"/>
                        <a14:backgroundMark x1="64884" y1="50280" x2="64884" y2="50016"/>
                        <a14:backgroundMark x1="65023" y1="49489" x2="64837" y2="491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942" t="27791" r="17094" b="24393"/>
          <a:stretch/>
        </p:blipFill>
        <p:spPr>
          <a:xfrm>
            <a:off x="388531" y="4898860"/>
            <a:ext cx="1175765" cy="1569044"/>
          </a:xfrm>
          <a:prstGeom prst="rect">
            <a:avLst/>
          </a:prstGeom>
        </p:spPr>
      </p:pic>
      <p:sp>
        <p:nvSpPr>
          <p:cNvPr id="45" name="文本框 1">
            <a:extLst>
              <a:ext uri="{FF2B5EF4-FFF2-40B4-BE49-F238E27FC236}">
                <a16:creationId xmlns:a16="http://schemas.microsoft.com/office/drawing/2014/main" id="{29F34595-039E-4904-A2BF-7DF667617996}"/>
              </a:ext>
            </a:extLst>
          </p:cNvPr>
          <p:cNvSpPr txBox="1"/>
          <p:nvPr/>
        </p:nvSpPr>
        <p:spPr>
          <a:xfrm>
            <a:off x="867537" y="1026380"/>
            <a:ext cx="679056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깃허브</a:t>
            </a:r>
            <a:r>
              <a:rPr lang="en-US" altLang="ko-KR" sz="3300" b="1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3300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오픈소스기여하기</a:t>
            </a:r>
            <a:endParaRPr lang="zh-CN" altLang="en-US" sz="33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FFF688-E572-4F96-B314-2D0599A7B1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090" y="5005493"/>
            <a:ext cx="9144000" cy="11621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600" b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https://github.com/explore</a:t>
            </a:r>
            <a:r>
              <a:rPr lang="ko-KR" altLang="ko-KR" sz="1600" b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ko-KR" altLang="ko-KR" sz="1600" b="1" err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리퍼지토리</a:t>
            </a:r>
            <a:r>
              <a:rPr lang="ko-KR" altLang="ko-KR" sz="1600" b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 첫 페이지 상단의 [</a:t>
            </a:r>
            <a:r>
              <a:rPr lang="ko-KR" altLang="ko-KR" sz="1600" b="1" err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watch</a:t>
            </a:r>
            <a:r>
              <a:rPr lang="ko-KR" altLang="ko-KR" sz="1600" b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] 버튼을 클릭하면 알림을 받을 수 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있다</a:t>
            </a:r>
            <a:r>
              <a:rPr lang="ko-KR" altLang="ko-KR" sz="1600" b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. </a:t>
            </a:r>
            <a:endParaRPr lang="ko-KR" altLang="ko-KR" sz="1600" b="1">
              <a:solidFill>
                <a:schemeClr val="tx1">
                  <a:lumMod val="75000"/>
                  <a:lumOff val="25000"/>
                </a:schemeClr>
              </a:solidFill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endParaRPr lang="ko-KR" altLang="ko-KR" sz="16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그림 4">
            <a:extLst>
              <a:ext uri="{FF2B5EF4-FFF2-40B4-BE49-F238E27FC236}">
                <a16:creationId xmlns:a16="http://schemas.microsoft.com/office/drawing/2014/main" id="{5FC12890-BFFF-465A-8D8A-ACD5987529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304" y="1714410"/>
            <a:ext cx="5461907" cy="3096221"/>
          </a:xfrm>
          <a:prstGeom prst="rect">
            <a:avLst/>
          </a:prstGeom>
        </p:spPr>
      </p:pic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AB7AD2E-540C-4219-A9BA-DA3FBBE36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2181" y="1712894"/>
            <a:ext cx="2430050" cy="272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129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867537" y="1614488"/>
            <a:ext cx="8276463" cy="0"/>
          </a:xfrm>
          <a:prstGeom prst="lin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矩形 3"/>
          <p:cNvSpPr/>
          <p:nvPr/>
        </p:nvSpPr>
        <p:spPr>
          <a:xfrm>
            <a:off x="0" y="5843587"/>
            <a:ext cx="9144000" cy="1571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6" name="그림 45" descr="실루엣, 클립아트, 밤하늘이(가) 표시된 사진&#10;&#10;자동 생성된 설명">
            <a:extLst>
              <a:ext uri="{FF2B5EF4-FFF2-40B4-BE49-F238E27FC236}">
                <a16:creationId xmlns:a16="http://schemas.microsoft.com/office/drawing/2014/main" id="{A10981B1-BAF6-42EF-BF70-10055A2A7A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121212"/>
              </a:clrFrom>
              <a:clrTo>
                <a:srgbClr val="12121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54" b="70807" l="36512" r="77767">
                        <a14:foregroundMark x1="36512" y1="53180" x2="36512" y2="53180"/>
                        <a14:foregroundMark x1="36605" y1="53443" x2="36605" y2="53443"/>
                        <a14:foregroundMark x1="36605" y1="53443" x2="36605" y2="53443"/>
                        <a14:foregroundMark x1="36605" y1="53443" x2="36605" y2="53443"/>
                        <a14:backgroundMark x1="65023" y1="49885" x2="65023" y2="49885"/>
                        <a14:backgroundMark x1="65023" y1="50049" x2="65023" y2="50049"/>
                        <a14:backgroundMark x1="64930" y1="49951" x2="64930" y2="49951"/>
                        <a14:backgroundMark x1="64930" y1="49951" x2="64930" y2="49951"/>
                        <a14:backgroundMark x1="64884" y1="49984" x2="64884" y2="49984"/>
                        <a14:backgroundMark x1="64930" y1="50181" x2="64930" y2="50181"/>
                        <a14:backgroundMark x1="64930" y1="50346" x2="64930" y2="50346"/>
                        <a14:backgroundMark x1="64884" y1="50280" x2="64884" y2="50016"/>
                        <a14:backgroundMark x1="65023" y1="49489" x2="64837" y2="491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942" t="27791" r="17094" b="24393"/>
          <a:stretch/>
        </p:blipFill>
        <p:spPr>
          <a:xfrm>
            <a:off x="388531" y="4898860"/>
            <a:ext cx="1175765" cy="1569044"/>
          </a:xfrm>
          <a:prstGeom prst="rect">
            <a:avLst/>
          </a:prstGeom>
        </p:spPr>
      </p:pic>
      <p:sp>
        <p:nvSpPr>
          <p:cNvPr id="45" name="文本框 1">
            <a:extLst>
              <a:ext uri="{FF2B5EF4-FFF2-40B4-BE49-F238E27FC236}">
                <a16:creationId xmlns:a16="http://schemas.microsoft.com/office/drawing/2014/main" id="{29F34595-039E-4904-A2BF-7DF667617996}"/>
              </a:ext>
            </a:extLst>
          </p:cNvPr>
          <p:cNvSpPr txBox="1"/>
          <p:nvPr/>
        </p:nvSpPr>
        <p:spPr>
          <a:xfrm>
            <a:off x="867537" y="1026380"/>
            <a:ext cx="679056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깃허브</a:t>
            </a:r>
            <a:r>
              <a:rPr lang="en-US" altLang="ko-KR" sz="3300" b="1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3300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오픈소스기여하기</a:t>
            </a:r>
            <a:r>
              <a:rPr lang="en-US" altLang="ko-KR" sz="3300" b="1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3300" b="1">
                <a:solidFill>
                  <a:schemeClr val="tx1">
                    <a:lumMod val="75000"/>
                    <a:lumOff val="25000"/>
                  </a:schemeClr>
                </a:solidFill>
              </a:rPr>
              <a:t>이슈제기</a:t>
            </a:r>
            <a:r>
              <a:rPr lang="en-US" altLang="ko-KR" sz="3300" b="1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zh-CN" altLang="en-US" sz="33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20A563-C132-490A-BA2A-F81F8ECC2F96}"/>
              </a:ext>
            </a:extLst>
          </p:cNvPr>
          <p:cNvSpPr txBox="1"/>
          <p:nvPr/>
        </p:nvSpPr>
        <p:spPr>
          <a:xfrm>
            <a:off x="921822" y="1626544"/>
            <a:ext cx="4577080" cy="4484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이슈 고치기 </a:t>
            </a:r>
            <a:r>
              <a:rPr lang="en-US" altLang="ko-KR"/>
              <a:t>- </a:t>
            </a:r>
            <a:r>
              <a:rPr lang="ko-KR" altLang="en-US" err="1"/>
              <a:t>풀리퀘스트</a:t>
            </a:r>
            <a:r>
              <a:rPr lang="ko-KR" altLang="en-US"/>
              <a:t> 보내기 </a:t>
            </a:r>
            <a:r>
              <a:rPr lang="en-US" altLang="ko-KR"/>
              <a:t>: </a:t>
            </a:r>
            <a:r>
              <a:rPr lang="ko-KR" altLang="en-US"/>
              <a:t>일반적인 오픈 소스 기여 방법</a:t>
            </a:r>
            <a:r>
              <a:rPr lang="en-US" altLang="ko-KR"/>
              <a:t>( </a:t>
            </a:r>
            <a:r>
              <a:rPr lang="en-US" altLang="ko-KR">
                <a:hlinkClick r:id="rId5"/>
              </a:rPr>
              <a:t>react </a:t>
            </a:r>
            <a:r>
              <a:rPr lang="ko-KR" altLang="en-US">
                <a:hlinkClick r:id="rId5"/>
              </a:rPr>
              <a:t>이슈리스트</a:t>
            </a:r>
            <a:r>
              <a:rPr lang="ko-KR" altLang="en-US"/>
              <a:t> </a:t>
            </a:r>
            <a:r>
              <a:rPr lang="en-US" altLang="ko-KR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err="1"/>
              <a:t>오탈자</a:t>
            </a:r>
            <a:r>
              <a:rPr lang="ko-KR" altLang="en-US"/>
              <a:t> 고치기 </a:t>
            </a:r>
            <a:r>
              <a:rPr lang="en-US" altLang="ko-KR"/>
              <a:t>:  </a:t>
            </a:r>
            <a:r>
              <a:rPr lang="ko-KR" altLang="en-US"/>
              <a:t>문서나 내 오타를 고치기 아주 사소한 세미콜론</a:t>
            </a:r>
            <a:r>
              <a:rPr lang="en-US" altLang="ko-KR"/>
              <a:t>, </a:t>
            </a:r>
            <a:r>
              <a:rPr lang="ko-KR" altLang="en-US"/>
              <a:t>따옴표</a:t>
            </a:r>
            <a:r>
              <a:rPr lang="en-US" altLang="ko-KR"/>
              <a:t>, </a:t>
            </a:r>
            <a:r>
              <a:rPr lang="ko-KR" altLang="en-US"/>
              <a:t>맞춤법도 괜찮다</a:t>
            </a:r>
            <a:r>
              <a:rPr lang="en-US" altLang="ko-KR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이슈 제기하기 </a:t>
            </a:r>
            <a:r>
              <a:rPr lang="en-US" altLang="ko-KR"/>
              <a:t>: </a:t>
            </a:r>
            <a:r>
              <a:rPr lang="ko-KR" altLang="en-US"/>
              <a:t>버그</a:t>
            </a:r>
            <a:r>
              <a:rPr lang="en-US" altLang="ko-KR"/>
              <a:t>, </a:t>
            </a:r>
            <a:r>
              <a:rPr lang="ko-KR" altLang="en-US"/>
              <a:t>기능 기여하는 것이다</a:t>
            </a:r>
            <a:r>
              <a:rPr lang="en-US" altLang="ko-KR"/>
              <a:t>.</a:t>
            </a:r>
            <a:r>
              <a:rPr lang="ko-KR" altLang="en-US"/>
              <a:t> 개선 요청</a:t>
            </a:r>
            <a:r>
              <a:rPr lang="en-US" altLang="ko-KR"/>
              <a:t>, </a:t>
            </a:r>
            <a:r>
              <a:rPr lang="ko-KR" altLang="en-US"/>
              <a:t>문서 수정 요청 등 이슈를 제기하거나</a:t>
            </a:r>
            <a:r>
              <a:rPr lang="en-US" altLang="ko-KR"/>
              <a:t>, </a:t>
            </a:r>
            <a:r>
              <a:rPr lang="ko-KR" altLang="en-US"/>
              <a:t>해결 방법을 댓글로 알려주는 것도 오픈 소스에  해당</a:t>
            </a:r>
            <a:endParaRPr lang="en-US" altLang="ko-KR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번역하기 </a:t>
            </a:r>
            <a:r>
              <a:rPr lang="en-US" altLang="ko-KR"/>
              <a:t>: </a:t>
            </a:r>
            <a:r>
              <a:rPr lang="ko-KR" altLang="en-US"/>
              <a:t>공식 문서와 도움말을 한국어 번역</a:t>
            </a:r>
            <a:r>
              <a:rPr lang="en-US" altLang="ko-KR"/>
              <a:t>.(</a:t>
            </a:r>
            <a:r>
              <a:rPr lang="ko-KR" altLang="en-US"/>
              <a:t>예</a:t>
            </a:r>
            <a:r>
              <a:rPr lang="en-US" altLang="ko-KR"/>
              <a:t>: </a:t>
            </a:r>
            <a:r>
              <a:rPr lang="ko-KR" altLang="en-US"/>
              <a:t>페이스북 또는 </a:t>
            </a:r>
            <a:r>
              <a:rPr lang="ko-KR" altLang="en-US" err="1"/>
              <a:t>깃허브에서</a:t>
            </a:r>
            <a:r>
              <a:rPr lang="ko-KR" altLang="en-US"/>
              <a:t> 한국어 사용자 그룹 커뮤니티를 찾아보고 번역 프로젝트에 동참</a:t>
            </a:r>
            <a:r>
              <a:rPr lang="en-US" altLang="ko-KR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3124B0-2C38-4632-8394-FCE5D603CA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875" r="7800" b="6849"/>
          <a:stretch/>
        </p:blipFill>
        <p:spPr>
          <a:xfrm>
            <a:off x="5553187" y="2559216"/>
            <a:ext cx="4259247" cy="22678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D57BCF-336D-4C02-8861-65CCE44F0713}"/>
              </a:ext>
            </a:extLst>
          </p:cNvPr>
          <p:cNvSpPr txBox="1"/>
          <p:nvPr/>
        </p:nvSpPr>
        <p:spPr>
          <a:xfrm>
            <a:off x="5838317" y="5175770"/>
            <a:ext cx="48818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hlinkClick r:id="rId5"/>
              </a:rPr>
              <a:t>페이스북 오픈소스 기여하기</a:t>
            </a:r>
            <a:endParaRPr lang="en-US" altLang="ko-KR">
              <a:hlinkClick r:id="rId5"/>
            </a:endParaRPr>
          </a:p>
          <a:p>
            <a:r>
              <a:rPr lang="en-US" altLang="ko-KR">
                <a:hlinkClick r:id="rId5"/>
              </a:rPr>
              <a:t>Issues · </a:t>
            </a:r>
            <a:r>
              <a:rPr lang="en-US" altLang="ko-KR" err="1">
                <a:hlinkClick r:id="rId5"/>
              </a:rPr>
              <a:t>facebook</a:t>
            </a:r>
            <a:r>
              <a:rPr lang="en-US" altLang="ko-KR">
                <a:hlinkClick r:id="rId5"/>
              </a:rPr>
              <a:t>/react (github.com)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215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867537" y="1614488"/>
            <a:ext cx="8276463" cy="0"/>
          </a:xfrm>
          <a:prstGeom prst="lin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矩形 3"/>
          <p:cNvSpPr/>
          <p:nvPr/>
        </p:nvSpPr>
        <p:spPr>
          <a:xfrm>
            <a:off x="0" y="5843587"/>
            <a:ext cx="9144000" cy="1571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6" name="그림 45" descr="실루엣, 클립아트, 밤하늘이(가) 표시된 사진&#10;&#10;자동 생성된 설명">
            <a:extLst>
              <a:ext uri="{FF2B5EF4-FFF2-40B4-BE49-F238E27FC236}">
                <a16:creationId xmlns:a16="http://schemas.microsoft.com/office/drawing/2014/main" id="{A10981B1-BAF6-42EF-BF70-10055A2A7A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121212"/>
              </a:clrFrom>
              <a:clrTo>
                <a:srgbClr val="12121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54" b="70807" l="36512" r="77767">
                        <a14:foregroundMark x1="36512" y1="53180" x2="36512" y2="53180"/>
                        <a14:foregroundMark x1="36605" y1="53443" x2="36605" y2="53443"/>
                        <a14:foregroundMark x1="36605" y1="53443" x2="36605" y2="53443"/>
                        <a14:foregroundMark x1="36605" y1="53443" x2="36605" y2="53443"/>
                        <a14:backgroundMark x1="65023" y1="49885" x2="65023" y2="49885"/>
                        <a14:backgroundMark x1="65023" y1="50049" x2="65023" y2="50049"/>
                        <a14:backgroundMark x1="64930" y1="49951" x2="64930" y2="49951"/>
                        <a14:backgroundMark x1="64930" y1="49951" x2="64930" y2="49951"/>
                        <a14:backgroundMark x1="64884" y1="49984" x2="64884" y2="49984"/>
                        <a14:backgroundMark x1="64930" y1="50181" x2="64930" y2="50181"/>
                        <a14:backgroundMark x1="64930" y1="50346" x2="64930" y2="50346"/>
                        <a14:backgroundMark x1="64884" y1="50280" x2="64884" y2="50016"/>
                        <a14:backgroundMark x1="65023" y1="49489" x2="64837" y2="491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942" t="27791" r="17094" b="24393"/>
          <a:stretch/>
        </p:blipFill>
        <p:spPr>
          <a:xfrm>
            <a:off x="388531" y="4898860"/>
            <a:ext cx="1175765" cy="1569044"/>
          </a:xfrm>
          <a:prstGeom prst="rect">
            <a:avLst/>
          </a:prstGeom>
        </p:spPr>
      </p:pic>
      <p:sp>
        <p:nvSpPr>
          <p:cNvPr id="45" name="文本框 1">
            <a:extLst>
              <a:ext uri="{FF2B5EF4-FFF2-40B4-BE49-F238E27FC236}">
                <a16:creationId xmlns:a16="http://schemas.microsoft.com/office/drawing/2014/main" id="{29F34595-039E-4904-A2BF-7DF667617996}"/>
              </a:ext>
            </a:extLst>
          </p:cNvPr>
          <p:cNvSpPr txBox="1"/>
          <p:nvPr/>
        </p:nvSpPr>
        <p:spPr>
          <a:xfrm>
            <a:off x="3286441" y="2956592"/>
            <a:ext cx="679056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깃허브</a:t>
            </a:r>
            <a:r>
              <a:rPr lang="ko-KR" altLang="en-US" sz="3300" b="1">
                <a:solidFill>
                  <a:schemeClr val="tx1">
                    <a:lumMod val="75000"/>
                    <a:lumOff val="25000"/>
                  </a:schemeClr>
                </a:solidFill>
              </a:rPr>
              <a:t> 시연</a:t>
            </a:r>
            <a:endParaRPr lang="zh-CN" altLang="en-US" sz="33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5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867537" y="1614488"/>
            <a:ext cx="8276463" cy="0"/>
          </a:xfrm>
          <a:prstGeom prst="lin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矩形 3"/>
          <p:cNvSpPr/>
          <p:nvPr/>
        </p:nvSpPr>
        <p:spPr>
          <a:xfrm>
            <a:off x="0" y="5843587"/>
            <a:ext cx="9144000" cy="1571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6" name="그림 45" descr="실루엣, 클립아트, 밤하늘이(가) 표시된 사진&#10;&#10;자동 생성된 설명">
            <a:extLst>
              <a:ext uri="{FF2B5EF4-FFF2-40B4-BE49-F238E27FC236}">
                <a16:creationId xmlns:a16="http://schemas.microsoft.com/office/drawing/2014/main" id="{A10981B1-BAF6-42EF-BF70-10055A2A7A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121212"/>
              </a:clrFrom>
              <a:clrTo>
                <a:srgbClr val="12121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54" b="70807" l="36512" r="77767">
                        <a14:foregroundMark x1="36512" y1="53180" x2="36512" y2="53180"/>
                        <a14:foregroundMark x1="36605" y1="53443" x2="36605" y2="53443"/>
                        <a14:foregroundMark x1="36605" y1="53443" x2="36605" y2="53443"/>
                        <a14:foregroundMark x1="36605" y1="53443" x2="36605" y2="53443"/>
                        <a14:backgroundMark x1="65023" y1="49885" x2="65023" y2="49885"/>
                        <a14:backgroundMark x1="65023" y1="50049" x2="65023" y2="50049"/>
                        <a14:backgroundMark x1="64930" y1="49951" x2="64930" y2="49951"/>
                        <a14:backgroundMark x1="64930" y1="49951" x2="64930" y2="49951"/>
                        <a14:backgroundMark x1="64884" y1="49984" x2="64884" y2="49984"/>
                        <a14:backgroundMark x1="64930" y1="50181" x2="64930" y2="50181"/>
                        <a14:backgroundMark x1="64930" y1="50346" x2="64930" y2="50346"/>
                        <a14:backgroundMark x1="64884" y1="50280" x2="64884" y2="50016"/>
                        <a14:backgroundMark x1="65023" y1="49489" x2="64837" y2="491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942" t="27791" r="17094" b="24393"/>
          <a:stretch/>
        </p:blipFill>
        <p:spPr>
          <a:xfrm>
            <a:off x="388531" y="4898860"/>
            <a:ext cx="1175765" cy="1569044"/>
          </a:xfrm>
          <a:prstGeom prst="rect">
            <a:avLst/>
          </a:prstGeom>
        </p:spPr>
      </p:pic>
      <p:sp>
        <p:nvSpPr>
          <p:cNvPr id="45" name="文本框 1">
            <a:extLst>
              <a:ext uri="{FF2B5EF4-FFF2-40B4-BE49-F238E27FC236}">
                <a16:creationId xmlns:a16="http://schemas.microsoft.com/office/drawing/2014/main" id="{29F34595-039E-4904-A2BF-7DF667617996}"/>
              </a:ext>
            </a:extLst>
          </p:cNvPr>
          <p:cNvSpPr txBox="1"/>
          <p:nvPr/>
        </p:nvSpPr>
        <p:spPr>
          <a:xfrm>
            <a:off x="867537" y="1026380"/>
            <a:ext cx="679056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코랩</a:t>
            </a:r>
            <a:r>
              <a:rPr lang="ko-KR" altLang="en-US" sz="3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3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실습</a:t>
            </a:r>
            <a:endParaRPr lang="zh-CN" altLang="en-US" sz="33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B5251E-12D0-48EB-94D7-5C87AC643C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16" t="21423" r="21379" b="21189"/>
          <a:stretch/>
        </p:blipFill>
        <p:spPr>
          <a:xfrm>
            <a:off x="976413" y="1780787"/>
            <a:ext cx="6812685" cy="310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782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A213E34-A533-4FBF-AEF2-71BBB56749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04" t="12662" r="22312" b="14101"/>
          <a:stretch/>
        </p:blipFill>
        <p:spPr>
          <a:xfrm>
            <a:off x="7098397" y="857250"/>
            <a:ext cx="1775090" cy="360899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67537" y="2640868"/>
            <a:ext cx="260432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300" b="1">
                <a:solidFill>
                  <a:schemeClr val="tx1">
                    <a:lumMod val="75000"/>
                    <a:lumOff val="25000"/>
                  </a:schemeClr>
                </a:solidFill>
              </a:rPr>
              <a:t>CONTENTS</a:t>
            </a:r>
            <a:endParaRPr lang="zh-CN" altLang="en-US" sz="33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867537" y="3228975"/>
            <a:ext cx="8276463" cy="0"/>
          </a:xfrm>
          <a:prstGeom prst="lin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文本框 8"/>
          <p:cNvSpPr txBox="1"/>
          <p:nvPr/>
        </p:nvSpPr>
        <p:spPr>
          <a:xfrm>
            <a:off x="867537" y="3822848"/>
            <a:ext cx="4814888" cy="438582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r>
              <a:rPr lang="ko-KR" altLang="en-US" sz="2400" b="1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Calibri"/>
              </a:rPr>
              <a:t>깃허브</a:t>
            </a:r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Calibri"/>
              </a:rPr>
              <a:t> </a:t>
            </a:r>
            <a:endParaRPr lang="en-US" altLang="zh-CN" sz="24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810887" y="3822848"/>
            <a:ext cx="4814888" cy="438582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r>
              <a:rPr lang="ko-KR" altLang="en-US" sz="2400" b="1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코랩</a:t>
            </a:r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 기초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67537" y="4843246"/>
            <a:ext cx="4814888" cy="438582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실습시간</a:t>
            </a:r>
            <a:endParaRPr lang="en-US" altLang="zh-CN" sz="24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</a:endParaRPr>
          </a:p>
        </p:txBody>
      </p:sp>
      <p:pic>
        <p:nvPicPr>
          <p:cNvPr id="16" name="그림 15" descr="실루엣, 클립아트, 밤하늘이(가) 표시된 사진&#10;&#10;자동 생성된 설명">
            <a:extLst>
              <a:ext uri="{FF2B5EF4-FFF2-40B4-BE49-F238E27FC236}">
                <a16:creationId xmlns:a16="http://schemas.microsoft.com/office/drawing/2014/main" id="{A19DD35C-7DB9-4A2E-906C-3DA65733AE0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121212"/>
              </a:clrFrom>
              <a:clrTo>
                <a:srgbClr val="12121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554" b="70807" l="36512" r="77767">
                        <a14:foregroundMark x1="36512" y1="53180" x2="36512" y2="53180"/>
                        <a14:foregroundMark x1="36605" y1="53443" x2="36605" y2="53443"/>
                        <a14:foregroundMark x1="36605" y1="53443" x2="36605" y2="53443"/>
                        <a14:foregroundMark x1="36605" y1="53443" x2="36605" y2="53443"/>
                        <a14:backgroundMark x1="65023" y1="49885" x2="65023" y2="49885"/>
                        <a14:backgroundMark x1="65023" y1="50049" x2="65023" y2="50049"/>
                        <a14:backgroundMark x1="64930" y1="49951" x2="64930" y2="49951"/>
                        <a14:backgroundMark x1="64930" y1="49951" x2="64930" y2="49951"/>
                        <a14:backgroundMark x1="64884" y1="49984" x2="64884" y2="49984"/>
                        <a14:backgroundMark x1="64930" y1="50181" x2="64930" y2="50181"/>
                        <a14:backgroundMark x1="64930" y1="50346" x2="64930" y2="50346"/>
                        <a14:backgroundMark x1="64884" y1="50280" x2="64884" y2="50016"/>
                        <a14:backgroundMark x1="65023" y1="49489" x2="64837" y2="491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942" t="27791" r="17094" b="24393"/>
          <a:stretch/>
        </p:blipFill>
        <p:spPr>
          <a:xfrm>
            <a:off x="608339" y="781129"/>
            <a:ext cx="2040342" cy="27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062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FDC831B-FF1C-4134-A562-247E53AC3B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02" y="1065397"/>
            <a:ext cx="2575467" cy="363595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4907757"/>
            <a:ext cx="9144000" cy="10929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-1175350" y="131801"/>
            <a:ext cx="369851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CN" sz="2000" b="1" err="1">
                <a:solidFill>
                  <a:srgbClr val="FFC000"/>
                </a:solidFill>
                <a:ea typeface="宋体"/>
              </a:rPr>
              <a:t>실습</a:t>
            </a:r>
            <a:r>
              <a:rPr lang="en-US" altLang="zh-CN" sz="2000" b="1">
                <a:solidFill>
                  <a:srgbClr val="FFC000"/>
                </a:solidFill>
                <a:ea typeface="宋体"/>
              </a:rPr>
              <a:t> </a:t>
            </a:r>
            <a:r>
              <a:rPr lang="en-US" altLang="zh-CN" sz="2000" b="1" err="1">
                <a:solidFill>
                  <a:srgbClr val="FFC000"/>
                </a:solidFill>
                <a:ea typeface="宋体"/>
              </a:rPr>
              <a:t>시간</a:t>
            </a:r>
            <a:endParaRPr lang="zh-CN" altLang="en-US" sz="2000" b="1" err="1">
              <a:solidFill>
                <a:srgbClr val="FFC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C05164-B771-4BAA-B464-30AAB788CEA7}"/>
              </a:ext>
            </a:extLst>
          </p:cNvPr>
          <p:cNvSpPr txBox="1"/>
          <p:nvPr/>
        </p:nvSpPr>
        <p:spPr>
          <a:xfrm>
            <a:off x="304982" y="798894"/>
            <a:ext cx="48309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>
                <a:ea typeface="맑은 고딕"/>
              </a:rPr>
              <a:t>1) </a:t>
            </a:r>
            <a:r>
              <a:rPr lang="en-US" altLang="ko-KR" b="1">
                <a:ea typeface="맑은 고딕"/>
              </a:rPr>
              <a:t>TIL</a:t>
            </a:r>
            <a:r>
              <a:rPr lang="ko-KR" altLang="en-US" b="1" err="1">
                <a:ea typeface="맑은 고딕"/>
              </a:rPr>
              <a:t>레포짓만들기</a:t>
            </a:r>
            <a:endParaRPr lang="ko-KR" altLang="en-US" b="1">
              <a:ea typeface="맑은 고딕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205B21-832E-4CBD-A080-4DBE72773380}"/>
              </a:ext>
            </a:extLst>
          </p:cNvPr>
          <p:cNvSpPr txBox="1"/>
          <p:nvPr/>
        </p:nvSpPr>
        <p:spPr>
          <a:xfrm>
            <a:off x="4868673" y="752329"/>
            <a:ext cx="387959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ea typeface="맑은 고딕"/>
              </a:rPr>
              <a:t>2) </a:t>
            </a:r>
            <a:r>
              <a:rPr lang="ko-KR" altLang="en-US" b="1" dirty="0">
                <a:ea typeface="맑은 고딕"/>
              </a:rPr>
              <a:t>테마선택해서 마크다운으로 작성</a:t>
            </a:r>
            <a:r>
              <a:rPr lang="en-US" altLang="ko-KR" b="1" dirty="0">
                <a:ea typeface="맑은 고딕"/>
              </a:rPr>
              <a:t>(</a:t>
            </a:r>
            <a:r>
              <a:rPr lang="en-US" altLang="ko-KR" b="1" dirty="0" err="1">
                <a:ea typeface="맑은 고딕"/>
              </a:rPr>
              <a:t>todolist</a:t>
            </a:r>
            <a:r>
              <a:rPr lang="en-US" altLang="ko-KR" b="1" dirty="0">
                <a:ea typeface="맑은 고딕"/>
              </a:rPr>
              <a:t> </a:t>
            </a:r>
            <a:r>
              <a:rPr lang="ko-KR" altLang="en-US" b="1" dirty="0">
                <a:ea typeface="맑은 고딕"/>
              </a:rPr>
              <a:t>혹은 강의나 스터디에서 </a:t>
            </a:r>
            <a:r>
              <a:rPr lang="ko-KR" altLang="en-US" b="1" dirty="0" err="1">
                <a:ea typeface="맑은 고딕"/>
              </a:rPr>
              <a:t>배운내용</a:t>
            </a:r>
            <a:r>
              <a:rPr lang="en-US" altLang="ko-KR" b="1" dirty="0">
                <a:ea typeface="맑은 고딕"/>
              </a:rPr>
              <a:t>)</a:t>
            </a:r>
            <a:endParaRPr lang="en-US" altLang="ko-KR" b="1" dirty="0">
              <a:ea typeface="맑은 고딕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2B919C-3E1D-441E-AFD2-00B6FCDF4987}"/>
              </a:ext>
            </a:extLst>
          </p:cNvPr>
          <p:cNvSpPr txBox="1"/>
          <p:nvPr/>
        </p:nvSpPr>
        <p:spPr>
          <a:xfrm>
            <a:off x="400222" y="3559003"/>
            <a:ext cx="41174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>
                <a:ea typeface="맑은 고딕"/>
              </a:rPr>
              <a:t>3) </a:t>
            </a:r>
            <a:r>
              <a:rPr lang="ko-KR" altLang="en-US" b="1" err="1">
                <a:ea typeface="맑은 고딕"/>
              </a:rPr>
              <a:t>커밋</a:t>
            </a:r>
            <a:r>
              <a:rPr lang="ko-KR" altLang="en-US" b="1">
                <a:ea typeface="맑은 고딕"/>
              </a:rPr>
              <a:t> 위 넘버를 클릭하여 </a:t>
            </a:r>
            <a:r>
              <a:rPr lang="en-US" altLang="ko-KR" b="1">
                <a:ea typeface="맑은 고딕"/>
              </a:rPr>
              <a:t> </a:t>
            </a:r>
            <a:endParaRPr lang="ko-KR" altLang="en-US" b="1">
              <a:ea typeface="맑은 고딕"/>
              <a:cs typeface="Calibri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ED2421F-48FB-4D8A-83D2-3F6680DDA4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81" t="22768" r="16162" b="18250"/>
          <a:stretch/>
        </p:blipFill>
        <p:spPr>
          <a:xfrm>
            <a:off x="4109081" y="1538095"/>
            <a:ext cx="4330754" cy="192462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061942F-004F-4EE2-86BA-D8CE829064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792" t="22768" r="16162" b="59641"/>
          <a:stretch/>
        </p:blipFill>
        <p:spPr>
          <a:xfrm>
            <a:off x="400222" y="4123686"/>
            <a:ext cx="2672641" cy="219542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BDC528A-D63E-4B4D-8410-D28CC94C6A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5" t="21863" r="34140" b="22594"/>
          <a:stretch/>
        </p:blipFill>
        <p:spPr>
          <a:xfrm>
            <a:off x="3898065" y="4141901"/>
            <a:ext cx="5034919" cy="24758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5C453C-92C2-4D0F-9CDB-11D7DE996DC5}"/>
              </a:ext>
            </a:extLst>
          </p:cNvPr>
          <p:cNvSpPr txBox="1"/>
          <p:nvPr/>
        </p:nvSpPr>
        <p:spPr>
          <a:xfrm>
            <a:off x="4876509" y="3289088"/>
            <a:ext cx="387959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>
                <a:ea typeface="맑은 고딕"/>
              </a:rPr>
              <a:t>4) </a:t>
            </a:r>
            <a:r>
              <a:rPr lang="ko-KR" altLang="en-US" b="1">
                <a:ea typeface="맑은 고딕"/>
              </a:rPr>
              <a:t>짝궁이나 나의 </a:t>
            </a:r>
            <a:r>
              <a:rPr lang="ko-KR" altLang="en-US" b="1" err="1">
                <a:ea typeface="맑은 고딕"/>
              </a:rPr>
              <a:t>커밋에</a:t>
            </a:r>
            <a:r>
              <a:rPr lang="ko-KR" altLang="en-US" b="1">
                <a:ea typeface="맑은 고딕"/>
              </a:rPr>
              <a:t> 수정해보고</a:t>
            </a:r>
            <a:endParaRPr lang="en-US" altLang="ko-KR" b="1">
              <a:ea typeface="맑은 고딕"/>
            </a:endParaRPr>
          </a:p>
          <a:p>
            <a:r>
              <a:rPr lang="ko-KR" altLang="en-US" b="1" err="1">
                <a:ea typeface="맑은 고딕"/>
                <a:cs typeface="Calibri"/>
              </a:rPr>
              <a:t>댓글달기</a:t>
            </a:r>
            <a:r>
              <a:rPr lang="ko-KR" altLang="en-US" b="1">
                <a:ea typeface="맑은 고딕"/>
                <a:cs typeface="Calibri"/>
              </a:rPr>
              <a:t> 그리고 별표시하기</a:t>
            </a:r>
            <a:endParaRPr lang="en-US" altLang="ko-KR" b="1">
              <a:ea typeface="맑은 고딕"/>
              <a:cs typeface="Calibri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35B6454-B4B5-4F5D-9B36-0C0927415C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534" t="11365" r="2347" b="59312"/>
          <a:stretch/>
        </p:blipFill>
        <p:spPr>
          <a:xfrm>
            <a:off x="6572859" y="4141825"/>
            <a:ext cx="2571141" cy="1508216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26EA1E0-E226-4254-A7FF-630F478B8864}"/>
              </a:ext>
            </a:extLst>
          </p:cNvPr>
          <p:cNvCxnSpPr>
            <a:cxnSpLocks/>
          </p:cNvCxnSpPr>
          <p:nvPr/>
        </p:nvCxnSpPr>
        <p:spPr>
          <a:xfrm flipH="1">
            <a:off x="3072863" y="1894114"/>
            <a:ext cx="5178508" cy="26952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액자 24">
            <a:extLst>
              <a:ext uri="{FF2B5EF4-FFF2-40B4-BE49-F238E27FC236}">
                <a16:creationId xmlns:a16="http://schemas.microsoft.com/office/drawing/2014/main" id="{EDE9C58A-32CA-4FF9-B379-9D4E5DEC004A}"/>
              </a:ext>
            </a:extLst>
          </p:cNvPr>
          <p:cNvSpPr/>
          <p:nvPr/>
        </p:nvSpPr>
        <p:spPr>
          <a:xfrm>
            <a:off x="1809215" y="4659022"/>
            <a:ext cx="1205071" cy="823495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별: 꼭짓점 5개 26">
            <a:extLst>
              <a:ext uri="{FF2B5EF4-FFF2-40B4-BE49-F238E27FC236}">
                <a16:creationId xmlns:a16="http://schemas.microsoft.com/office/drawing/2014/main" id="{9175A8AC-64B5-4B26-AFF0-0608102DCB2E}"/>
              </a:ext>
            </a:extLst>
          </p:cNvPr>
          <p:cNvSpPr/>
          <p:nvPr/>
        </p:nvSpPr>
        <p:spPr>
          <a:xfrm>
            <a:off x="7638422" y="4800668"/>
            <a:ext cx="718457" cy="742284"/>
          </a:xfrm>
          <a:prstGeom prst="star5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378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0EB15CB-FC85-4E03-BE4F-BFBF6EEA1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09" y="1612069"/>
            <a:ext cx="6006861" cy="4395865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867537" y="1614488"/>
            <a:ext cx="8276463" cy="0"/>
          </a:xfrm>
          <a:prstGeom prst="lin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矩形 3"/>
          <p:cNvSpPr/>
          <p:nvPr/>
        </p:nvSpPr>
        <p:spPr>
          <a:xfrm>
            <a:off x="0" y="5843587"/>
            <a:ext cx="9144000" cy="1571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/>
              <a:ea typeface="맑은 고딕"/>
            </a:endParaRPr>
          </a:p>
        </p:txBody>
      </p:sp>
      <p:pic>
        <p:nvPicPr>
          <p:cNvPr id="46" name="그림 45" descr="실루엣, 클립아트, 밤하늘이(가) 표시된 사진&#10;&#10;자동 생성된 설명">
            <a:extLst>
              <a:ext uri="{FF2B5EF4-FFF2-40B4-BE49-F238E27FC236}">
                <a16:creationId xmlns:a16="http://schemas.microsoft.com/office/drawing/2014/main" id="{A10981B1-BAF6-42EF-BF70-10055A2A7AB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121212"/>
              </a:clrFrom>
              <a:clrTo>
                <a:srgbClr val="12121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554" b="70807" l="36512" r="77767">
                        <a14:foregroundMark x1="36512" y1="53180" x2="36512" y2="53180"/>
                        <a14:foregroundMark x1="36605" y1="53443" x2="36605" y2="53443"/>
                        <a14:foregroundMark x1="36605" y1="53443" x2="36605" y2="53443"/>
                        <a14:foregroundMark x1="36605" y1="53443" x2="36605" y2="53443"/>
                        <a14:backgroundMark x1="65023" y1="49885" x2="65023" y2="49885"/>
                        <a14:backgroundMark x1="65023" y1="50049" x2="65023" y2="50049"/>
                        <a14:backgroundMark x1="64930" y1="49951" x2="64930" y2="49951"/>
                        <a14:backgroundMark x1="64930" y1="49951" x2="64930" y2="49951"/>
                        <a14:backgroundMark x1="64884" y1="49984" x2="64884" y2="49984"/>
                        <a14:backgroundMark x1="64930" y1="50181" x2="64930" y2="50181"/>
                        <a14:backgroundMark x1="64930" y1="50346" x2="64930" y2="50346"/>
                        <a14:backgroundMark x1="64884" y1="50280" x2="64884" y2="50016"/>
                        <a14:backgroundMark x1="65023" y1="49489" x2="64837" y2="491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942" t="27791" r="17094" b="24393"/>
          <a:stretch/>
        </p:blipFill>
        <p:spPr>
          <a:xfrm>
            <a:off x="388531" y="4898860"/>
            <a:ext cx="1175765" cy="1569044"/>
          </a:xfrm>
          <a:prstGeom prst="rect">
            <a:avLst/>
          </a:prstGeom>
        </p:spPr>
      </p:pic>
      <p:sp>
        <p:nvSpPr>
          <p:cNvPr id="45" name="文本框 1">
            <a:extLst>
              <a:ext uri="{FF2B5EF4-FFF2-40B4-BE49-F238E27FC236}">
                <a16:creationId xmlns:a16="http://schemas.microsoft.com/office/drawing/2014/main" id="{29F34595-039E-4904-A2BF-7DF667617996}"/>
              </a:ext>
            </a:extLst>
          </p:cNvPr>
          <p:cNvSpPr txBox="1"/>
          <p:nvPr/>
        </p:nvSpPr>
        <p:spPr>
          <a:xfrm>
            <a:off x="867537" y="1026380"/>
            <a:ext cx="679056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3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err="1">
                <a:latin typeface="맑은 고딕"/>
                <a:ea typeface="맑은 고딕"/>
              </a:rPr>
              <a:t>깃허브</a:t>
            </a:r>
            <a:r>
              <a:rPr lang="en-US" altLang="ko-KR">
                <a:latin typeface="맑은 고딕"/>
                <a:ea typeface="맑은 고딕"/>
              </a:rPr>
              <a:t>- </a:t>
            </a:r>
            <a:r>
              <a:rPr lang="ko-KR" altLang="en-US">
                <a:latin typeface="맑은 고딕"/>
                <a:ea typeface="맑은 고딕"/>
              </a:rPr>
              <a:t>프로필</a:t>
            </a:r>
            <a:endParaRPr lang="zh-CN" altLang="en-US">
              <a:latin typeface="맑은 고딕"/>
              <a:ea typeface="맑은 고딕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3CEFAD-235B-476A-B5B7-4D7C66A1E255}"/>
              </a:ext>
            </a:extLst>
          </p:cNvPr>
          <p:cNvSpPr txBox="1"/>
          <p:nvPr/>
        </p:nvSpPr>
        <p:spPr>
          <a:xfrm>
            <a:off x="3200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>
              <a:latin typeface="맑은 고딕"/>
              <a:ea typeface="맑은 고딕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29A9AE-5578-4000-A4E2-8B657168679B}"/>
              </a:ext>
            </a:extLst>
          </p:cNvPr>
          <p:cNvSpPr txBox="1"/>
          <p:nvPr/>
        </p:nvSpPr>
        <p:spPr>
          <a:xfrm>
            <a:off x="6230289" y="1905134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000" b="1">
                <a:latin typeface="맑은 고딕"/>
                <a:ea typeface="맑은 고딕"/>
                <a:cs typeface="Calibri"/>
              </a:rPr>
              <a:t>깔끔한 프로필 만들기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1A7B43-105D-4E9B-BD4E-A20CA8585A7D}"/>
              </a:ext>
            </a:extLst>
          </p:cNvPr>
          <p:cNvSpPr txBox="1"/>
          <p:nvPr/>
        </p:nvSpPr>
        <p:spPr>
          <a:xfrm>
            <a:off x="6015173" y="2658108"/>
            <a:ext cx="3061615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latin typeface="맑은 고딕"/>
                <a:ea typeface="맑은 고딕"/>
                <a:cs typeface="Calibri"/>
              </a:rPr>
              <a:t>사진</a:t>
            </a:r>
            <a:endParaRPr lang="ko-KR" sz="2000">
              <a:latin typeface="맑은 고딕"/>
              <a:ea typeface="맑은 고딕"/>
              <a:cs typeface="Calibri"/>
            </a:endParaRPr>
          </a:p>
          <a:p>
            <a:r>
              <a:rPr lang="ko-KR" sz="2000">
                <a:latin typeface="맑은 고딕"/>
                <a:ea typeface="맑은 고딕"/>
                <a:cs typeface="+mn-lt"/>
              </a:rPr>
              <a:t>자연스럽고 밝은 분위기, 미소짓는 </a:t>
            </a:r>
            <a:r>
              <a:rPr lang="ko-KR" altLang="en-US" sz="2000">
                <a:latin typeface="맑은 고딕"/>
                <a:ea typeface="맑은 고딕"/>
                <a:cs typeface="+mn-lt"/>
              </a:rPr>
              <a:t>사진</a:t>
            </a:r>
          </a:p>
          <a:p>
            <a:r>
              <a:rPr lang="ko-KR" altLang="en-US" sz="2000">
                <a:latin typeface="맑은 고딕"/>
                <a:ea typeface="맑은 고딕"/>
                <a:cs typeface="+mn-lt"/>
              </a:rPr>
              <a:t>얼굴이</a:t>
            </a:r>
            <a:r>
              <a:rPr lang="ko-KR" sz="2000">
                <a:latin typeface="맑은 고딕"/>
                <a:ea typeface="맑은 고딕"/>
                <a:cs typeface="+mn-lt"/>
              </a:rPr>
              <a:t> 클로즈 업된 </a:t>
            </a:r>
            <a:r>
              <a:rPr lang="ko-KR" altLang="en-US" sz="2000">
                <a:latin typeface="맑은 고딕"/>
                <a:ea typeface="맑은 고딕"/>
                <a:cs typeface="+mn-lt"/>
              </a:rPr>
              <a:t>사진</a:t>
            </a:r>
          </a:p>
          <a:p>
            <a:r>
              <a:rPr lang="ko-KR" altLang="en-US" sz="2000">
                <a:latin typeface="맑은 고딕"/>
                <a:ea typeface="맑은 고딕"/>
                <a:cs typeface="+mn-lt"/>
              </a:rPr>
              <a:t>단</a:t>
            </a:r>
            <a:r>
              <a:rPr lang="en-US" altLang="ko-KR" sz="2000">
                <a:latin typeface="맑은 고딕"/>
                <a:ea typeface="맑은 고딕"/>
                <a:cs typeface="+mn-lt"/>
              </a:rPr>
              <a:t>, </a:t>
            </a:r>
            <a:r>
              <a:rPr lang="ko-KR" sz="2000">
                <a:latin typeface="맑은 고딕"/>
                <a:ea typeface="맑은 고딕"/>
                <a:cs typeface="+mn-lt"/>
              </a:rPr>
              <a:t>일러스트레이터, 연예인 사진, 동물 사진, 만화 캐릭터는 사용하지 말자.</a:t>
            </a:r>
            <a:r>
              <a:rPr lang="ko-KR" altLang="en-US" sz="2000">
                <a:latin typeface="맑은 고딕"/>
                <a:ea typeface="맑은 고딕"/>
                <a:cs typeface="+mn-lt"/>
              </a:rPr>
              <a:t> 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63176C6-52BD-4E89-83D8-8E3738C1FE2B}"/>
              </a:ext>
            </a:extLst>
          </p:cNvPr>
          <p:cNvSpPr/>
          <p:nvPr/>
        </p:nvSpPr>
        <p:spPr>
          <a:xfrm>
            <a:off x="707366" y="2597989"/>
            <a:ext cx="1279585" cy="162464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900415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9">
            <a:extLst>
              <a:ext uri="{FF2B5EF4-FFF2-40B4-BE49-F238E27FC236}">
                <a16:creationId xmlns:a16="http://schemas.microsoft.com/office/drawing/2014/main" id="{63D7B2F8-D574-4058-A58A-8C3472207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09" y="1612069"/>
            <a:ext cx="6006861" cy="4381487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867537" y="1614488"/>
            <a:ext cx="8276463" cy="0"/>
          </a:xfrm>
          <a:prstGeom prst="lin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矩形 3"/>
          <p:cNvSpPr/>
          <p:nvPr/>
        </p:nvSpPr>
        <p:spPr>
          <a:xfrm>
            <a:off x="0" y="5843587"/>
            <a:ext cx="9144000" cy="1571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/>
              <a:ea typeface="맑은 고딕"/>
            </a:endParaRPr>
          </a:p>
        </p:txBody>
      </p:sp>
      <p:pic>
        <p:nvPicPr>
          <p:cNvPr id="46" name="그림 45" descr="실루엣, 클립아트, 밤하늘이(가) 표시된 사진&#10;&#10;자동 생성된 설명">
            <a:extLst>
              <a:ext uri="{FF2B5EF4-FFF2-40B4-BE49-F238E27FC236}">
                <a16:creationId xmlns:a16="http://schemas.microsoft.com/office/drawing/2014/main" id="{A10981B1-BAF6-42EF-BF70-10055A2A7AB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121212"/>
              </a:clrFrom>
              <a:clrTo>
                <a:srgbClr val="12121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554" b="70807" l="36512" r="77767">
                        <a14:foregroundMark x1="36512" y1="53180" x2="36512" y2="53180"/>
                        <a14:foregroundMark x1="36605" y1="53443" x2="36605" y2="53443"/>
                        <a14:foregroundMark x1="36605" y1="53443" x2="36605" y2="53443"/>
                        <a14:foregroundMark x1="36605" y1="53443" x2="36605" y2="53443"/>
                        <a14:backgroundMark x1="65023" y1="49885" x2="65023" y2="49885"/>
                        <a14:backgroundMark x1="65023" y1="50049" x2="65023" y2="50049"/>
                        <a14:backgroundMark x1="64930" y1="49951" x2="64930" y2="49951"/>
                        <a14:backgroundMark x1="64930" y1="49951" x2="64930" y2="49951"/>
                        <a14:backgroundMark x1="64884" y1="49984" x2="64884" y2="49984"/>
                        <a14:backgroundMark x1="64930" y1="50181" x2="64930" y2="50181"/>
                        <a14:backgroundMark x1="64930" y1="50346" x2="64930" y2="50346"/>
                        <a14:backgroundMark x1="64884" y1="50280" x2="64884" y2="50016"/>
                        <a14:backgroundMark x1="65023" y1="49489" x2="64837" y2="491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942" t="27791" r="17094" b="24393"/>
          <a:stretch/>
        </p:blipFill>
        <p:spPr>
          <a:xfrm>
            <a:off x="388531" y="4898860"/>
            <a:ext cx="1175765" cy="1569044"/>
          </a:xfrm>
          <a:prstGeom prst="rect">
            <a:avLst/>
          </a:prstGeom>
        </p:spPr>
      </p:pic>
      <p:sp>
        <p:nvSpPr>
          <p:cNvPr id="45" name="文本框 1">
            <a:extLst>
              <a:ext uri="{FF2B5EF4-FFF2-40B4-BE49-F238E27FC236}">
                <a16:creationId xmlns:a16="http://schemas.microsoft.com/office/drawing/2014/main" id="{29F34595-039E-4904-A2BF-7DF667617996}"/>
              </a:ext>
            </a:extLst>
          </p:cNvPr>
          <p:cNvSpPr txBox="1"/>
          <p:nvPr/>
        </p:nvSpPr>
        <p:spPr>
          <a:xfrm>
            <a:off x="867537" y="1026380"/>
            <a:ext cx="679056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3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err="1">
                <a:latin typeface="맑은 고딕"/>
                <a:ea typeface="맑은 고딕"/>
              </a:rPr>
              <a:t>깃허브</a:t>
            </a:r>
            <a:r>
              <a:rPr lang="en-US" altLang="ko-KR">
                <a:latin typeface="맑은 고딕"/>
                <a:ea typeface="맑은 고딕"/>
              </a:rPr>
              <a:t>-</a:t>
            </a:r>
            <a:r>
              <a:rPr lang="ko-KR" altLang="en-US">
                <a:latin typeface="맑은 고딕"/>
                <a:ea typeface="맑은 고딕"/>
              </a:rPr>
              <a:t> 프로필</a:t>
            </a:r>
            <a:endParaRPr lang="zh-CN" altLang="en-US">
              <a:latin typeface="맑은 고딕"/>
              <a:ea typeface="맑은 고딕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3CEFAD-235B-476A-B5B7-4D7C66A1E255}"/>
              </a:ext>
            </a:extLst>
          </p:cNvPr>
          <p:cNvSpPr txBox="1"/>
          <p:nvPr/>
        </p:nvSpPr>
        <p:spPr>
          <a:xfrm>
            <a:off x="3200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>
              <a:latin typeface="맑은 고딕"/>
              <a:ea typeface="맑은 고딕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29A9AE-5578-4000-A4E2-8B657168679B}"/>
              </a:ext>
            </a:extLst>
          </p:cNvPr>
          <p:cNvSpPr txBox="1"/>
          <p:nvPr/>
        </p:nvSpPr>
        <p:spPr>
          <a:xfrm>
            <a:off x="6230289" y="1905134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000" b="1">
                <a:latin typeface="맑은 고딕"/>
                <a:ea typeface="맑은 고딕"/>
                <a:cs typeface="Calibri"/>
              </a:rPr>
              <a:t>깔끔한 프로필 만들기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1A7B43-105D-4E9B-BD4E-A20CA8585A7D}"/>
              </a:ext>
            </a:extLst>
          </p:cNvPr>
          <p:cNvSpPr txBox="1"/>
          <p:nvPr/>
        </p:nvSpPr>
        <p:spPr>
          <a:xfrm>
            <a:off x="6130192" y="2766192"/>
            <a:ext cx="306161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000" b="1">
                <a:latin typeface="맑은 고딕"/>
                <a:ea typeface="맑은 고딕"/>
              </a:rPr>
              <a:t>유저네임</a:t>
            </a:r>
            <a:endParaRPr lang="ko-KR" sz="2000" b="1">
              <a:latin typeface="맑은 고딕"/>
              <a:ea typeface="맑은 고딕"/>
              <a:cs typeface="Calibri"/>
            </a:endParaRPr>
          </a:p>
          <a:p>
            <a:r>
              <a:rPr lang="ko-KR" altLang="en-US" sz="2000">
                <a:latin typeface="맑은 고딕"/>
                <a:ea typeface="맑은 고딕"/>
                <a:cs typeface="+mn-lt"/>
              </a:rPr>
              <a:t>영어 본명 혹은 </a:t>
            </a:r>
          </a:p>
          <a:p>
            <a:r>
              <a:rPr lang="ko-KR" altLang="en-US" sz="2000">
                <a:latin typeface="맑은 고딕"/>
                <a:ea typeface="맑은 고딕"/>
                <a:cs typeface="+mn-lt"/>
              </a:rPr>
              <a:t>영어 이름 사용하기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63176C6-52BD-4E89-83D8-8E3738C1FE2B}"/>
              </a:ext>
            </a:extLst>
          </p:cNvPr>
          <p:cNvSpPr/>
          <p:nvPr/>
        </p:nvSpPr>
        <p:spPr>
          <a:xfrm>
            <a:off x="649857" y="4222631"/>
            <a:ext cx="1279585" cy="33067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54661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9">
            <a:extLst>
              <a:ext uri="{FF2B5EF4-FFF2-40B4-BE49-F238E27FC236}">
                <a16:creationId xmlns:a16="http://schemas.microsoft.com/office/drawing/2014/main" id="{E64BA6FF-BC22-4F5D-8930-698B26F17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54" y="1612069"/>
            <a:ext cx="6064371" cy="4381487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867537" y="1614488"/>
            <a:ext cx="8276463" cy="0"/>
          </a:xfrm>
          <a:prstGeom prst="lin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矩形 3"/>
          <p:cNvSpPr/>
          <p:nvPr/>
        </p:nvSpPr>
        <p:spPr>
          <a:xfrm>
            <a:off x="0" y="5843587"/>
            <a:ext cx="9144000" cy="1571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/>
              <a:ea typeface="맑은 고딕"/>
            </a:endParaRPr>
          </a:p>
        </p:txBody>
      </p:sp>
      <p:pic>
        <p:nvPicPr>
          <p:cNvPr id="46" name="그림 45" descr="실루엣, 클립아트, 밤하늘이(가) 표시된 사진&#10;&#10;자동 생성된 설명">
            <a:extLst>
              <a:ext uri="{FF2B5EF4-FFF2-40B4-BE49-F238E27FC236}">
                <a16:creationId xmlns:a16="http://schemas.microsoft.com/office/drawing/2014/main" id="{A10981B1-BAF6-42EF-BF70-10055A2A7AB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121212"/>
              </a:clrFrom>
              <a:clrTo>
                <a:srgbClr val="12121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554" b="70807" l="36512" r="77767">
                        <a14:foregroundMark x1="36512" y1="53180" x2="36512" y2="53180"/>
                        <a14:foregroundMark x1="36605" y1="53443" x2="36605" y2="53443"/>
                        <a14:foregroundMark x1="36605" y1="53443" x2="36605" y2="53443"/>
                        <a14:foregroundMark x1="36605" y1="53443" x2="36605" y2="53443"/>
                        <a14:backgroundMark x1="65023" y1="49885" x2="65023" y2="49885"/>
                        <a14:backgroundMark x1="65023" y1="50049" x2="65023" y2="50049"/>
                        <a14:backgroundMark x1="64930" y1="49951" x2="64930" y2="49951"/>
                        <a14:backgroundMark x1="64930" y1="49951" x2="64930" y2="49951"/>
                        <a14:backgroundMark x1="64884" y1="49984" x2="64884" y2="49984"/>
                        <a14:backgroundMark x1="64930" y1="50181" x2="64930" y2="50181"/>
                        <a14:backgroundMark x1="64930" y1="50346" x2="64930" y2="50346"/>
                        <a14:backgroundMark x1="64884" y1="50280" x2="64884" y2="50016"/>
                        <a14:backgroundMark x1="65023" y1="49489" x2="64837" y2="491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942" t="27791" r="17094" b="24393"/>
          <a:stretch/>
        </p:blipFill>
        <p:spPr>
          <a:xfrm>
            <a:off x="388531" y="4898860"/>
            <a:ext cx="1175765" cy="1569044"/>
          </a:xfrm>
          <a:prstGeom prst="rect">
            <a:avLst/>
          </a:prstGeom>
        </p:spPr>
      </p:pic>
      <p:sp>
        <p:nvSpPr>
          <p:cNvPr id="45" name="文本框 1">
            <a:extLst>
              <a:ext uri="{FF2B5EF4-FFF2-40B4-BE49-F238E27FC236}">
                <a16:creationId xmlns:a16="http://schemas.microsoft.com/office/drawing/2014/main" id="{29F34595-039E-4904-A2BF-7DF667617996}"/>
              </a:ext>
            </a:extLst>
          </p:cNvPr>
          <p:cNvSpPr txBox="1"/>
          <p:nvPr/>
        </p:nvSpPr>
        <p:spPr>
          <a:xfrm>
            <a:off x="867537" y="1026380"/>
            <a:ext cx="679056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3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err="1">
                <a:latin typeface="맑은 고딕"/>
                <a:ea typeface="맑은 고딕"/>
              </a:rPr>
              <a:t>깃허브</a:t>
            </a:r>
            <a:r>
              <a:rPr lang="en-US" altLang="ko-KR">
                <a:latin typeface="맑은 고딕"/>
                <a:ea typeface="맑은 고딕"/>
              </a:rPr>
              <a:t>-</a:t>
            </a:r>
            <a:r>
              <a:rPr lang="ko-KR" altLang="en-US">
                <a:latin typeface="맑은 고딕"/>
                <a:ea typeface="맑은 고딕"/>
              </a:rPr>
              <a:t>프로필</a:t>
            </a:r>
            <a:endParaRPr lang="zh-CN" altLang="en-US">
              <a:latin typeface="맑은 고딕"/>
              <a:ea typeface="맑은 고딕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3CEFAD-235B-476A-B5B7-4D7C66A1E255}"/>
              </a:ext>
            </a:extLst>
          </p:cNvPr>
          <p:cNvSpPr txBox="1"/>
          <p:nvPr/>
        </p:nvSpPr>
        <p:spPr>
          <a:xfrm>
            <a:off x="3200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>
              <a:latin typeface="맑은 고딕"/>
              <a:ea typeface="맑은 고딕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29A9AE-5578-4000-A4E2-8B657168679B}"/>
              </a:ext>
            </a:extLst>
          </p:cNvPr>
          <p:cNvSpPr txBox="1"/>
          <p:nvPr/>
        </p:nvSpPr>
        <p:spPr>
          <a:xfrm>
            <a:off x="6230289" y="1905134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000" b="1">
                <a:latin typeface="맑은 고딕"/>
                <a:ea typeface="맑은 고딕"/>
                <a:cs typeface="Calibri"/>
              </a:rPr>
              <a:t>깔끔한 프로필 만들기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1A7B43-105D-4E9B-BD4E-A20CA8585A7D}"/>
              </a:ext>
            </a:extLst>
          </p:cNvPr>
          <p:cNvSpPr txBox="1"/>
          <p:nvPr/>
        </p:nvSpPr>
        <p:spPr>
          <a:xfrm>
            <a:off x="6087060" y="2827964"/>
            <a:ext cx="306161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latin typeface="맑은 고딕"/>
                <a:ea typeface="맑은 고딕"/>
              </a:rPr>
              <a:t>이메일</a:t>
            </a:r>
            <a:endParaRPr lang="ko-KR" sz="2000" b="1">
              <a:latin typeface="맑은 고딕"/>
              <a:ea typeface="맑은 고딕"/>
              <a:cs typeface="Calibri"/>
            </a:endParaRPr>
          </a:p>
          <a:p>
            <a:r>
              <a:rPr lang="ko-KR" sz="2000">
                <a:ea typeface="+mn-lt"/>
                <a:cs typeface="+mn-lt"/>
              </a:rPr>
              <a:t>취업용</a:t>
            </a:r>
            <a:r>
              <a:rPr lang="en-US" altLang="ko-KR" sz="2000">
                <a:ea typeface="+mn-lt"/>
                <a:cs typeface="+mn-lt"/>
              </a:rPr>
              <a:t> </a:t>
            </a:r>
            <a:r>
              <a:rPr lang="ko-KR" sz="2000">
                <a:ea typeface="+mn-lt"/>
                <a:cs typeface="+mn-lt"/>
              </a:rPr>
              <a:t>계정을</a:t>
            </a:r>
            <a:r>
              <a:rPr lang="en-US" altLang="ko-KR" sz="2000">
                <a:ea typeface="+mn-lt"/>
                <a:cs typeface="+mn-lt"/>
              </a:rPr>
              <a:t> </a:t>
            </a:r>
          </a:p>
          <a:p>
            <a:r>
              <a:rPr lang="ko-KR" sz="2000">
                <a:ea typeface="+mn-lt"/>
                <a:cs typeface="+mn-lt"/>
              </a:rPr>
              <a:t>따로</a:t>
            </a:r>
            <a:r>
              <a:rPr lang="en-US" altLang="ko-KR" sz="2000">
                <a:ea typeface="+mn-lt"/>
                <a:cs typeface="+mn-lt"/>
              </a:rPr>
              <a:t> </a:t>
            </a:r>
            <a:r>
              <a:rPr lang="ko-KR" sz="2000">
                <a:ea typeface="+mn-lt"/>
                <a:cs typeface="+mn-lt"/>
              </a:rPr>
              <a:t>만들어</a:t>
            </a:r>
            <a:r>
              <a:rPr lang="en-US" altLang="ko-KR" sz="2000">
                <a:ea typeface="+mn-lt"/>
                <a:cs typeface="+mn-lt"/>
              </a:rPr>
              <a:t> </a:t>
            </a:r>
            <a:r>
              <a:rPr lang="ko-KR" altLang="en-US" sz="2000">
                <a:ea typeface="+mn-lt"/>
                <a:cs typeface="+mn-lt"/>
              </a:rPr>
              <a:t>사용</a:t>
            </a:r>
            <a:endParaRPr lang="ko-KR"/>
          </a:p>
          <a:p>
            <a:r>
              <a:rPr lang="ko-KR" altLang="en-US" sz="2000" err="1">
                <a:ea typeface="맑은 고딕"/>
                <a:cs typeface="Calibri"/>
              </a:rPr>
              <a:t>Ex</a:t>
            </a:r>
            <a:r>
              <a:rPr lang="ko-KR" altLang="en-US" sz="2000">
                <a:ea typeface="맑은 고딕"/>
                <a:cs typeface="Calibri"/>
              </a:rPr>
              <a:t>&gt; 영문이름 + 직무</a:t>
            </a:r>
            <a:endParaRPr lang="ko-KR" alt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3360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867537" y="1614488"/>
            <a:ext cx="8276463" cy="0"/>
          </a:xfrm>
          <a:prstGeom prst="lin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矩形 3"/>
          <p:cNvSpPr/>
          <p:nvPr/>
        </p:nvSpPr>
        <p:spPr>
          <a:xfrm>
            <a:off x="0" y="5843587"/>
            <a:ext cx="9144000" cy="1571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6" name="그림 45" descr="실루엣, 클립아트, 밤하늘이(가) 표시된 사진&#10;&#10;자동 생성된 설명">
            <a:extLst>
              <a:ext uri="{FF2B5EF4-FFF2-40B4-BE49-F238E27FC236}">
                <a16:creationId xmlns:a16="http://schemas.microsoft.com/office/drawing/2014/main" id="{A10981B1-BAF6-42EF-BF70-10055A2A7A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121212"/>
              </a:clrFrom>
              <a:clrTo>
                <a:srgbClr val="12121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54" b="70807" l="36512" r="77767">
                        <a14:foregroundMark x1="36512" y1="53180" x2="36512" y2="53180"/>
                        <a14:foregroundMark x1="36605" y1="53443" x2="36605" y2="53443"/>
                        <a14:foregroundMark x1="36605" y1="53443" x2="36605" y2="53443"/>
                        <a14:foregroundMark x1="36605" y1="53443" x2="36605" y2="53443"/>
                        <a14:backgroundMark x1="65023" y1="49885" x2="65023" y2="49885"/>
                        <a14:backgroundMark x1="65023" y1="50049" x2="65023" y2="50049"/>
                        <a14:backgroundMark x1="64930" y1="49951" x2="64930" y2="49951"/>
                        <a14:backgroundMark x1="64930" y1="49951" x2="64930" y2="49951"/>
                        <a14:backgroundMark x1="64884" y1="49984" x2="64884" y2="49984"/>
                        <a14:backgroundMark x1="64930" y1="50181" x2="64930" y2="50181"/>
                        <a14:backgroundMark x1="64930" y1="50346" x2="64930" y2="50346"/>
                        <a14:backgroundMark x1="64884" y1="50280" x2="64884" y2="50016"/>
                        <a14:backgroundMark x1="65023" y1="49489" x2="64837" y2="491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942" t="27791" r="17094" b="24393"/>
          <a:stretch/>
        </p:blipFill>
        <p:spPr>
          <a:xfrm>
            <a:off x="388531" y="4898860"/>
            <a:ext cx="1175765" cy="1569044"/>
          </a:xfrm>
          <a:prstGeom prst="rect">
            <a:avLst/>
          </a:prstGeom>
        </p:spPr>
      </p:pic>
      <p:sp>
        <p:nvSpPr>
          <p:cNvPr id="45" name="文本框 1">
            <a:extLst>
              <a:ext uri="{FF2B5EF4-FFF2-40B4-BE49-F238E27FC236}">
                <a16:creationId xmlns:a16="http://schemas.microsoft.com/office/drawing/2014/main" id="{29F34595-039E-4904-A2BF-7DF667617996}"/>
              </a:ext>
            </a:extLst>
          </p:cNvPr>
          <p:cNvSpPr txBox="1"/>
          <p:nvPr/>
        </p:nvSpPr>
        <p:spPr>
          <a:xfrm>
            <a:off x="867537" y="1026380"/>
            <a:ext cx="679056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3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/>
              <a:t>깃허브</a:t>
            </a:r>
            <a:r>
              <a:rPr lang="en-US" altLang="ko-KR"/>
              <a:t>-</a:t>
            </a:r>
            <a:r>
              <a:rPr lang="ko-KR" altLang="en-US"/>
              <a:t>프로젝트 소개 글 작성하기</a:t>
            </a:r>
          </a:p>
          <a:p>
            <a:endParaRPr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B647D6-3E2E-4914-98C4-44CD618EFA6A}"/>
              </a:ext>
            </a:extLst>
          </p:cNvPr>
          <p:cNvSpPr txBox="1"/>
          <p:nvPr/>
        </p:nvSpPr>
        <p:spPr>
          <a:xfrm>
            <a:off x="746375" y="1737416"/>
            <a:ext cx="7862320" cy="44861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en-US" altLang="ko-KR" sz="3200">
                <a:ea typeface="맑은 고딕"/>
              </a:rPr>
              <a:t>readme.md </a:t>
            </a:r>
            <a:r>
              <a:rPr lang="ko-KR" altLang="en-US" sz="3200">
                <a:ea typeface="맑은 고딕"/>
              </a:rPr>
              <a:t>파일</a:t>
            </a:r>
            <a:r>
              <a:rPr lang="ko-KR" altLang="en-US">
                <a:ea typeface="맑은 고딕"/>
              </a:rPr>
              <a:t> </a:t>
            </a:r>
            <a:endParaRPr lang="en-US" altLang="ko-KR">
              <a:cs typeface="Calibri"/>
            </a:endParaRPr>
          </a:p>
          <a:p>
            <a:r>
              <a:rPr lang="ko-KR" b="0">
                <a:ea typeface="+mn-lt"/>
                <a:cs typeface="+mn-lt"/>
              </a:rPr>
              <a:t>해당 소프트웨어(프로그램)에 대한 정보(사용법, 저작권, 프로젝트에 대한 설명 등)들을 </a:t>
            </a:r>
            <a:r>
              <a:rPr lang="ko-KR" altLang="en-US" b="0">
                <a:ea typeface="+mn-lt"/>
                <a:cs typeface="+mn-lt"/>
              </a:rPr>
              <a:t>기입 </a:t>
            </a:r>
            <a:r>
              <a:rPr lang="ko-KR" altLang="en-US" b="0" err="1">
                <a:ea typeface="+mn-lt"/>
                <a:cs typeface="+mn-lt"/>
              </a:rPr>
              <a:t>해놓은</a:t>
            </a:r>
            <a:r>
              <a:rPr lang="ko-KR" b="0">
                <a:ea typeface="+mn-lt"/>
                <a:cs typeface="+mn-lt"/>
              </a:rPr>
              <a:t> 문서 파일</a:t>
            </a:r>
            <a:endParaRPr lang="ko-KR" altLang="en-US">
              <a:ea typeface="맑은 고딕"/>
              <a:cs typeface="Calibri"/>
            </a:endParaRPr>
          </a:p>
          <a:p>
            <a:endParaRPr lang="ko-KR" b="0">
              <a:ea typeface="맑은 고딕"/>
            </a:endParaRPr>
          </a:p>
          <a:p>
            <a:r>
              <a:rPr lang="ko-KR" altLang="en-US" b="0">
                <a:ea typeface="맑은 고딕"/>
              </a:rPr>
              <a:t>프로젝트명</a:t>
            </a:r>
            <a:r>
              <a:rPr lang="en-US" altLang="ko-KR" b="0">
                <a:ea typeface="맑은 고딕"/>
              </a:rPr>
              <a:t>, </a:t>
            </a:r>
            <a:r>
              <a:rPr lang="ko-KR" altLang="en-US" b="0">
                <a:ea typeface="맑은 고딕"/>
              </a:rPr>
              <a:t>프로젝트 소개</a:t>
            </a:r>
            <a:r>
              <a:rPr lang="en-US" altLang="ko-KR" b="0">
                <a:ea typeface="맑은 고딕"/>
              </a:rPr>
              <a:t>, </a:t>
            </a:r>
            <a:r>
              <a:rPr lang="ko-KR" altLang="en-US" b="0">
                <a:ea typeface="맑은 고딕"/>
              </a:rPr>
              <a:t>설치 방법</a:t>
            </a:r>
            <a:r>
              <a:rPr lang="en-US" altLang="ko-KR" b="0">
                <a:ea typeface="맑은 고딕"/>
              </a:rPr>
              <a:t>, </a:t>
            </a:r>
            <a:r>
              <a:rPr lang="ko-KR" altLang="en-US" b="0">
                <a:ea typeface="맑은 고딕"/>
              </a:rPr>
              <a:t>사용 예제</a:t>
            </a:r>
            <a:r>
              <a:rPr lang="en-US" altLang="ko-KR" b="0">
                <a:ea typeface="맑은 고딕"/>
              </a:rPr>
              <a:t>, </a:t>
            </a:r>
            <a:r>
              <a:rPr lang="ko-KR" altLang="en-US" b="0">
                <a:ea typeface="맑은 고딕"/>
              </a:rPr>
              <a:t>개발 환경 설정 방법</a:t>
            </a:r>
            <a:r>
              <a:rPr lang="en-US" altLang="ko-KR" b="0">
                <a:ea typeface="맑은 고딕"/>
              </a:rPr>
              <a:t>, </a:t>
            </a:r>
            <a:endParaRPr lang="en-US" altLang="ko-KR" b="0">
              <a:ea typeface="맑은 고딕"/>
              <a:cs typeface="Calibri"/>
            </a:endParaRPr>
          </a:p>
          <a:p>
            <a:r>
              <a:rPr lang="ko-KR" altLang="en-US" b="0">
                <a:ea typeface="맑은 고딕"/>
              </a:rPr>
              <a:t>기여 방법</a:t>
            </a:r>
            <a:r>
              <a:rPr lang="en-US" altLang="ko-KR" b="0">
                <a:ea typeface="맑은 고딕"/>
              </a:rPr>
              <a:t>, </a:t>
            </a:r>
            <a:r>
              <a:rPr lang="ko-KR" altLang="en-US" b="0">
                <a:ea typeface="맑은 고딕"/>
              </a:rPr>
              <a:t>변경 로그</a:t>
            </a:r>
            <a:r>
              <a:rPr lang="en-US" altLang="ko-KR" b="0">
                <a:ea typeface="맑은 고딕"/>
              </a:rPr>
              <a:t>, </a:t>
            </a:r>
            <a:r>
              <a:rPr lang="ko-KR" altLang="en-US" b="0">
                <a:ea typeface="맑은 고딕"/>
              </a:rPr>
              <a:t>라이센스 및 작성자 정보를 포함해야 한다</a:t>
            </a:r>
            <a:r>
              <a:rPr lang="en-US" altLang="ko-KR" b="0">
                <a:ea typeface="맑은 고딕"/>
              </a:rPr>
              <a:t>.</a:t>
            </a:r>
            <a:endParaRPr lang="en-US" b="0">
              <a:ea typeface="맑은 고딕"/>
              <a:cs typeface="Calibri"/>
            </a:endParaRPr>
          </a:p>
          <a:p>
            <a:endParaRPr lang="en-US" altLang="ko-KR" b="0">
              <a:ea typeface="맑은 고딕"/>
            </a:endParaRPr>
          </a:p>
          <a:p>
            <a:r>
              <a:rPr lang="ko-KR" altLang="ko-KR" b="0">
                <a:ea typeface="맑은 고딕"/>
              </a:rPr>
              <a:t>readme.md 파일은 마크다운 문법으로 작성한다. </a:t>
            </a:r>
            <a:endParaRPr lang="ko-KR" altLang="ko-KR" b="0">
              <a:ea typeface="맑은 고딕"/>
              <a:cs typeface="Calibri"/>
            </a:endParaRPr>
          </a:p>
          <a:p>
            <a:r>
              <a:rPr lang="ko-KR" altLang="ko-KR" b="0">
                <a:ea typeface="맑은 고딕"/>
              </a:rPr>
              <a:t>좀 더 간결한 템플릿(국문)도 있다.</a:t>
            </a:r>
            <a:endParaRPr lang="ko-KR" altLang="ko-KR" b="0">
              <a:ea typeface="맑은 고딕"/>
              <a:cs typeface="Calibri"/>
            </a:endParaRPr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3E1FBE-7CFF-4873-A0B1-0048E6889CB4}"/>
              </a:ext>
            </a:extLst>
          </p:cNvPr>
          <p:cNvSpPr txBox="1"/>
          <p:nvPr/>
        </p:nvSpPr>
        <p:spPr>
          <a:xfrm>
            <a:off x="670204" y="6120616"/>
            <a:ext cx="8053339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1400" err="1">
                <a:ea typeface="맑은 고딕"/>
                <a:cs typeface="Calibri"/>
              </a:rPr>
              <a:t>마크다운</a:t>
            </a:r>
            <a:r>
              <a:rPr lang="en-US" altLang="ko-KR" sz="1400">
                <a:ea typeface="맑은 고딕"/>
                <a:cs typeface="Calibri"/>
              </a:rPr>
              <a:t> </a:t>
            </a:r>
            <a:r>
              <a:rPr lang="en-US" altLang="ko-KR" sz="1400" err="1">
                <a:ea typeface="맑은 고딕"/>
                <a:cs typeface="Calibri"/>
              </a:rPr>
              <a:t>문법</a:t>
            </a:r>
            <a:r>
              <a:rPr lang="en-US" altLang="ko-KR" sz="1400">
                <a:ea typeface="맑은 고딕"/>
                <a:cs typeface="Calibri"/>
              </a:rPr>
              <a:t> </a:t>
            </a:r>
            <a:r>
              <a:rPr lang="en-US" altLang="ko-KR" sz="1400" err="1">
                <a:ea typeface="맑은 고딕"/>
                <a:cs typeface="Calibri"/>
              </a:rPr>
              <a:t>참고</a:t>
            </a:r>
            <a:r>
              <a:rPr lang="en-US" altLang="ko-KR" sz="1400">
                <a:ea typeface="맑은 고딕"/>
                <a:cs typeface="Calibri"/>
              </a:rPr>
              <a:t> ↓</a:t>
            </a:r>
          </a:p>
          <a:p>
            <a:r>
              <a:rPr lang="en-US" altLang="ko-KR" sz="1400">
                <a:ea typeface="맑은 고딕"/>
                <a:hlinkClick r:id="rId5"/>
              </a:rPr>
              <a:t>readme-template/korean at master · sujinleeme/readme-template (github.com)</a:t>
            </a:r>
            <a:endParaRPr lang="ko-KR" altLang="en-US" sz="1400"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5918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867537" y="1614488"/>
            <a:ext cx="8276463" cy="0"/>
          </a:xfrm>
          <a:prstGeom prst="lin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矩形 3"/>
          <p:cNvSpPr/>
          <p:nvPr/>
        </p:nvSpPr>
        <p:spPr>
          <a:xfrm>
            <a:off x="0" y="5843587"/>
            <a:ext cx="9144000" cy="1571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6" name="그림 45" descr="실루엣, 클립아트, 밤하늘이(가) 표시된 사진&#10;&#10;자동 생성된 설명">
            <a:extLst>
              <a:ext uri="{FF2B5EF4-FFF2-40B4-BE49-F238E27FC236}">
                <a16:creationId xmlns:a16="http://schemas.microsoft.com/office/drawing/2014/main" id="{A10981B1-BAF6-42EF-BF70-10055A2A7A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121212"/>
              </a:clrFrom>
              <a:clrTo>
                <a:srgbClr val="12121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54" b="70807" l="36512" r="77767">
                        <a14:foregroundMark x1="36512" y1="53180" x2="36512" y2="53180"/>
                        <a14:foregroundMark x1="36605" y1="53443" x2="36605" y2="53443"/>
                        <a14:foregroundMark x1="36605" y1="53443" x2="36605" y2="53443"/>
                        <a14:foregroundMark x1="36605" y1="53443" x2="36605" y2="53443"/>
                        <a14:backgroundMark x1="65023" y1="49885" x2="65023" y2="49885"/>
                        <a14:backgroundMark x1="65023" y1="50049" x2="65023" y2="50049"/>
                        <a14:backgroundMark x1="64930" y1="49951" x2="64930" y2="49951"/>
                        <a14:backgroundMark x1="64930" y1="49951" x2="64930" y2="49951"/>
                        <a14:backgroundMark x1="64884" y1="49984" x2="64884" y2="49984"/>
                        <a14:backgroundMark x1="64930" y1="50181" x2="64930" y2="50181"/>
                        <a14:backgroundMark x1="64930" y1="50346" x2="64930" y2="50346"/>
                        <a14:backgroundMark x1="64884" y1="50280" x2="64884" y2="50016"/>
                        <a14:backgroundMark x1="65023" y1="49489" x2="64837" y2="491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942" t="27791" r="17094" b="24393"/>
          <a:stretch/>
        </p:blipFill>
        <p:spPr>
          <a:xfrm>
            <a:off x="388531" y="4898860"/>
            <a:ext cx="1175765" cy="1569044"/>
          </a:xfrm>
          <a:prstGeom prst="rect">
            <a:avLst/>
          </a:prstGeom>
        </p:spPr>
      </p:pic>
      <p:sp>
        <p:nvSpPr>
          <p:cNvPr id="45" name="文本框 1">
            <a:extLst>
              <a:ext uri="{FF2B5EF4-FFF2-40B4-BE49-F238E27FC236}">
                <a16:creationId xmlns:a16="http://schemas.microsoft.com/office/drawing/2014/main" id="{29F34595-039E-4904-A2BF-7DF667617996}"/>
              </a:ext>
            </a:extLst>
          </p:cNvPr>
          <p:cNvSpPr txBox="1"/>
          <p:nvPr/>
        </p:nvSpPr>
        <p:spPr>
          <a:xfrm>
            <a:off x="867537" y="1026380"/>
            <a:ext cx="679056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3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/>
              <a:t>깃허브</a:t>
            </a:r>
            <a:r>
              <a:rPr lang="en-US" altLang="ko-KR"/>
              <a:t>-</a:t>
            </a:r>
            <a:r>
              <a:rPr lang="ko-KR" altLang="en-US"/>
              <a:t>프로젝트 소개 글 작성하기</a:t>
            </a:r>
          </a:p>
          <a:p>
            <a:endParaRPr lang="zh-CN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509081-426B-4906-AA6B-E4D40BAEDC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002" r="45752" b="4899"/>
          <a:stretch/>
        </p:blipFill>
        <p:spPr>
          <a:xfrm>
            <a:off x="341194" y="1685790"/>
            <a:ext cx="4230806" cy="35577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CB03B6F-EE3B-43F8-B233-F48B5618BE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887" t="32163" r="43802" b="4350"/>
          <a:stretch/>
        </p:blipFill>
        <p:spPr>
          <a:xfrm>
            <a:off x="4572000" y="1941525"/>
            <a:ext cx="4417648" cy="326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8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867537" y="1614488"/>
            <a:ext cx="8276463" cy="0"/>
          </a:xfrm>
          <a:prstGeom prst="lin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矩形 3"/>
          <p:cNvSpPr/>
          <p:nvPr/>
        </p:nvSpPr>
        <p:spPr>
          <a:xfrm>
            <a:off x="0" y="5843587"/>
            <a:ext cx="9144000" cy="1571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6" name="그림 45" descr="실루엣, 클립아트, 밤하늘이(가) 표시된 사진&#10;&#10;자동 생성된 설명">
            <a:extLst>
              <a:ext uri="{FF2B5EF4-FFF2-40B4-BE49-F238E27FC236}">
                <a16:creationId xmlns:a16="http://schemas.microsoft.com/office/drawing/2014/main" id="{A10981B1-BAF6-42EF-BF70-10055A2A7A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121212"/>
              </a:clrFrom>
              <a:clrTo>
                <a:srgbClr val="12121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54" b="70807" l="36512" r="77767">
                        <a14:foregroundMark x1="36512" y1="53180" x2="36512" y2="53180"/>
                        <a14:foregroundMark x1="36605" y1="53443" x2="36605" y2="53443"/>
                        <a14:foregroundMark x1="36605" y1="53443" x2="36605" y2="53443"/>
                        <a14:foregroundMark x1="36605" y1="53443" x2="36605" y2="53443"/>
                        <a14:backgroundMark x1="65023" y1="49885" x2="65023" y2="49885"/>
                        <a14:backgroundMark x1="65023" y1="50049" x2="65023" y2="50049"/>
                        <a14:backgroundMark x1="64930" y1="49951" x2="64930" y2="49951"/>
                        <a14:backgroundMark x1="64930" y1="49951" x2="64930" y2="49951"/>
                        <a14:backgroundMark x1="64884" y1="49984" x2="64884" y2="49984"/>
                        <a14:backgroundMark x1="64930" y1="50181" x2="64930" y2="50181"/>
                        <a14:backgroundMark x1="64930" y1="50346" x2="64930" y2="50346"/>
                        <a14:backgroundMark x1="64884" y1="50280" x2="64884" y2="50016"/>
                        <a14:backgroundMark x1="65023" y1="49489" x2="64837" y2="491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942" t="27791" r="17094" b="24393"/>
          <a:stretch/>
        </p:blipFill>
        <p:spPr>
          <a:xfrm>
            <a:off x="388531" y="4898860"/>
            <a:ext cx="1175765" cy="1569044"/>
          </a:xfrm>
          <a:prstGeom prst="rect">
            <a:avLst/>
          </a:prstGeom>
        </p:spPr>
      </p:pic>
      <p:sp>
        <p:nvSpPr>
          <p:cNvPr id="45" name="文本框 1">
            <a:extLst>
              <a:ext uri="{FF2B5EF4-FFF2-40B4-BE49-F238E27FC236}">
                <a16:creationId xmlns:a16="http://schemas.microsoft.com/office/drawing/2014/main" id="{29F34595-039E-4904-A2BF-7DF667617996}"/>
              </a:ext>
            </a:extLst>
          </p:cNvPr>
          <p:cNvSpPr txBox="1"/>
          <p:nvPr/>
        </p:nvSpPr>
        <p:spPr>
          <a:xfrm>
            <a:off x="867537" y="1026380"/>
            <a:ext cx="67905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3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err="1"/>
              <a:t>깃허브</a:t>
            </a:r>
            <a:r>
              <a:rPr lang="en-US" altLang="ko-KR"/>
              <a:t>-</a:t>
            </a:r>
            <a:r>
              <a:rPr lang="ko-KR" altLang="en-US"/>
              <a:t>프로젝트 제목 및 내용</a:t>
            </a:r>
          </a:p>
          <a:p>
            <a:endParaRPr lang="zh-CN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967E5B-283F-4554-A0E9-BAD49D0EA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531" y="1943866"/>
            <a:ext cx="8158656" cy="14369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2294E4-79A8-4CC1-8BCF-68A65DE913A5}"/>
              </a:ext>
            </a:extLst>
          </p:cNvPr>
          <p:cNvSpPr txBox="1"/>
          <p:nvPr/>
        </p:nvSpPr>
        <p:spPr>
          <a:xfrm>
            <a:off x="632503" y="3713453"/>
            <a:ext cx="4776950" cy="79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/>
              <a:t>제목은 최대한 직관적으로 작성</a:t>
            </a:r>
          </a:p>
          <a:p>
            <a:r>
              <a:rPr lang="ko-KR" altLang="en-US"/>
              <a:t>사용한 기술, 분야, 주제등의 태그도 추가</a:t>
            </a: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640BEBD5-8505-4AA5-A81E-D00019BC95E9}"/>
              </a:ext>
            </a:extLst>
          </p:cNvPr>
          <p:cNvSpPr/>
          <p:nvPr/>
        </p:nvSpPr>
        <p:spPr>
          <a:xfrm>
            <a:off x="1323833" y="1614488"/>
            <a:ext cx="2756848" cy="91445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5FBE2D-A718-4887-938C-312983E11FD9}"/>
              </a:ext>
            </a:extLst>
          </p:cNvPr>
          <p:cNvSpPr txBox="1"/>
          <p:nvPr/>
        </p:nvSpPr>
        <p:spPr>
          <a:xfrm>
            <a:off x="632503" y="4671494"/>
            <a:ext cx="7378261" cy="116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>
                <a:ea typeface="맑은 고딕"/>
              </a:rPr>
              <a:t>짧은 소개 문구와 한 문단 분량의 프로젝트 내용을 적는다</a:t>
            </a:r>
            <a:r>
              <a:rPr lang="en-US" altLang="ko-KR">
                <a:ea typeface="맑은 고딕"/>
              </a:rPr>
              <a:t>.</a:t>
            </a:r>
            <a:r>
              <a:rPr lang="ko-KR" altLang="en-US">
                <a:ea typeface="맑은 고딕"/>
              </a:rPr>
              <a:t> </a:t>
            </a:r>
          </a:p>
          <a:p>
            <a:r>
              <a:rPr lang="ko-KR" altLang="en-US">
                <a:ea typeface="맑은 고딕"/>
              </a:rPr>
              <a:t>프로젝트의 목적과 동기</a:t>
            </a:r>
            <a:r>
              <a:rPr lang="en-US" altLang="ko-KR">
                <a:ea typeface="맑은 고딕"/>
              </a:rPr>
              <a:t>, </a:t>
            </a:r>
            <a:r>
              <a:rPr lang="ko-KR" altLang="en-US">
                <a:ea typeface="맑은 고딕"/>
              </a:rPr>
              <a:t>주요 기능이 잘 드러나 있어야 한다</a:t>
            </a:r>
            <a:r>
              <a:rPr lang="en-US" altLang="ko-KR">
                <a:ea typeface="맑은 고딕"/>
              </a:rPr>
              <a:t>.</a:t>
            </a:r>
            <a:endParaRPr lang="ko-KR" altLang="en-US">
              <a:ea typeface="맑은 고딕"/>
            </a:endParaRPr>
          </a:p>
          <a:p>
            <a:r>
              <a:rPr lang="ko-KR" altLang="en-US">
                <a:ea typeface="맑은 고딕"/>
              </a:rPr>
              <a:t>영상이 필요하면 유투브에 올리고 링크</a:t>
            </a:r>
            <a:endParaRPr lang="ko-KR" altLang="en-US"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8369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FEC3C884-C378-46C2-A9F3-26B6CF9F3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12" y="1914082"/>
            <a:ext cx="5489275" cy="317361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867537" y="1614488"/>
            <a:ext cx="8276463" cy="0"/>
          </a:xfrm>
          <a:prstGeom prst="lin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矩形 3"/>
          <p:cNvSpPr/>
          <p:nvPr/>
        </p:nvSpPr>
        <p:spPr>
          <a:xfrm>
            <a:off x="0" y="5843587"/>
            <a:ext cx="9144000" cy="1571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/>
              <a:ea typeface="맑은 고딕"/>
            </a:endParaRPr>
          </a:p>
        </p:txBody>
      </p:sp>
      <p:pic>
        <p:nvPicPr>
          <p:cNvPr id="46" name="그림 45" descr="실루엣, 클립아트, 밤하늘이(가) 표시된 사진&#10;&#10;자동 생성된 설명">
            <a:extLst>
              <a:ext uri="{FF2B5EF4-FFF2-40B4-BE49-F238E27FC236}">
                <a16:creationId xmlns:a16="http://schemas.microsoft.com/office/drawing/2014/main" id="{A10981B1-BAF6-42EF-BF70-10055A2A7AB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121212"/>
              </a:clrFrom>
              <a:clrTo>
                <a:srgbClr val="12121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554" b="70807" l="36512" r="77767">
                        <a14:foregroundMark x1="36512" y1="53180" x2="36512" y2="53180"/>
                        <a14:foregroundMark x1="36605" y1="53443" x2="36605" y2="53443"/>
                        <a14:foregroundMark x1="36605" y1="53443" x2="36605" y2="53443"/>
                        <a14:foregroundMark x1="36605" y1="53443" x2="36605" y2="53443"/>
                        <a14:backgroundMark x1="65023" y1="49885" x2="65023" y2="49885"/>
                        <a14:backgroundMark x1="65023" y1="50049" x2="65023" y2="50049"/>
                        <a14:backgroundMark x1="64930" y1="49951" x2="64930" y2="49951"/>
                        <a14:backgroundMark x1="64930" y1="49951" x2="64930" y2="49951"/>
                        <a14:backgroundMark x1="64884" y1="49984" x2="64884" y2="49984"/>
                        <a14:backgroundMark x1="64930" y1="50181" x2="64930" y2="50181"/>
                        <a14:backgroundMark x1="64930" y1="50346" x2="64930" y2="50346"/>
                        <a14:backgroundMark x1="64884" y1="50280" x2="64884" y2="50016"/>
                        <a14:backgroundMark x1="65023" y1="49489" x2="64837" y2="491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942" t="27791" r="17094" b="24393"/>
          <a:stretch/>
        </p:blipFill>
        <p:spPr>
          <a:xfrm>
            <a:off x="388531" y="4898860"/>
            <a:ext cx="1175765" cy="1569044"/>
          </a:xfrm>
          <a:prstGeom prst="rect">
            <a:avLst/>
          </a:prstGeom>
        </p:spPr>
      </p:pic>
      <p:sp>
        <p:nvSpPr>
          <p:cNvPr id="45" name="文本框 1">
            <a:extLst>
              <a:ext uri="{FF2B5EF4-FFF2-40B4-BE49-F238E27FC236}">
                <a16:creationId xmlns:a16="http://schemas.microsoft.com/office/drawing/2014/main" id="{29F34595-039E-4904-A2BF-7DF667617996}"/>
              </a:ext>
            </a:extLst>
          </p:cNvPr>
          <p:cNvSpPr txBox="1"/>
          <p:nvPr/>
        </p:nvSpPr>
        <p:spPr>
          <a:xfrm>
            <a:off x="867537" y="1026380"/>
            <a:ext cx="679056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3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err="1">
                <a:latin typeface="맑은 고딕"/>
                <a:ea typeface="맑은 고딕"/>
              </a:rPr>
              <a:t>깃허브</a:t>
            </a:r>
            <a:r>
              <a:rPr lang="en-US" altLang="ko-KR">
                <a:latin typeface="맑은 고딕"/>
                <a:ea typeface="맑은 고딕"/>
              </a:rPr>
              <a:t>-</a:t>
            </a:r>
            <a:r>
              <a:rPr lang="ko-KR" altLang="en-US">
                <a:latin typeface="맑은 고딕"/>
                <a:ea typeface="맑은 고딕"/>
              </a:rPr>
              <a:t>프로젝트 내용</a:t>
            </a:r>
            <a:endParaRPr lang="zh-CN" altLang="en-US">
              <a:latin typeface="맑은 고딕"/>
              <a:ea typeface="맑은 고딕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3CEFAD-235B-476A-B5B7-4D7C66A1E255}"/>
              </a:ext>
            </a:extLst>
          </p:cNvPr>
          <p:cNvSpPr txBox="1"/>
          <p:nvPr/>
        </p:nvSpPr>
        <p:spPr>
          <a:xfrm>
            <a:off x="3200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>
              <a:latin typeface="맑은 고딕"/>
              <a:ea typeface="맑은 고딕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29A9AE-5578-4000-A4E2-8B657168679B}"/>
              </a:ext>
            </a:extLst>
          </p:cNvPr>
          <p:cNvSpPr txBox="1"/>
          <p:nvPr/>
        </p:nvSpPr>
        <p:spPr>
          <a:xfrm>
            <a:off x="6230289" y="1905134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000" b="1">
                <a:latin typeface="맑은 고딕"/>
                <a:ea typeface="맑은 고딕"/>
                <a:cs typeface="Calibri"/>
              </a:rPr>
              <a:t>깔끔한 프로필 만들기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1A7B43-105D-4E9B-BD4E-A20CA8585A7D}"/>
              </a:ext>
            </a:extLst>
          </p:cNvPr>
          <p:cNvSpPr txBox="1"/>
          <p:nvPr/>
        </p:nvSpPr>
        <p:spPr>
          <a:xfrm>
            <a:off x="6087060" y="2827964"/>
            <a:ext cx="306161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>
                <a:latin typeface="Malgun Gothic"/>
                <a:ea typeface="Malgun Gothic"/>
                <a:cs typeface="Calibri"/>
              </a:rPr>
              <a:t>프로필 최상단 -&gt; </a:t>
            </a:r>
            <a:r>
              <a:rPr lang="ko-KR" sz="2000">
                <a:latin typeface="Malgun Gothic"/>
                <a:ea typeface="Malgun Gothic"/>
                <a:cs typeface="Calibri"/>
              </a:rPr>
              <a:t>pinned repositories</a:t>
            </a:r>
            <a:r>
              <a:rPr lang="ko-KR" sz="2000">
                <a:latin typeface="Malgun Gothic"/>
                <a:ea typeface="Malgun Gothic"/>
                <a:cs typeface="+mn-lt"/>
              </a:rPr>
              <a:t>를 클릭</a:t>
            </a:r>
            <a:r>
              <a:rPr lang="ko-KR" altLang="en-US" sz="2000">
                <a:latin typeface="Malgun Gothic"/>
                <a:ea typeface="Malgun Gothic"/>
                <a:cs typeface="+mn-lt"/>
              </a:rPr>
              <a:t> -&gt; 최</a:t>
            </a:r>
            <a:r>
              <a:rPr lang="ko-KR" altLang="en-US" sz="2000">
                <a:ea typeface="+mn-lt"/>
                <a:cs typeface="+mn-lt"/>
              </a:rPr>
              <a:t>소</a:t>
            </a:r>
            <a:r>
              <a:rPr lang="ko-KR" sz="2000">
                <a:ea typeface="+mn-lt"/>
                <a:cs typeface="+mn-lt"/>
              </a:rPr>
              <a:t> 3가지 이상 프로젝트를 고정</a:t>
            </a:r>
            <a:endParaRPr lang="ko-KR" altLang="en-US" sz="2000">
              <a:latin typeface="Malgun Gothic"/>
              <a:ea typeface="Malgun Gothic"/>
              <a:cs typeface="Calibri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63176C6-52BD-4E89-83D8-8E3738C1FE2B}"/>
              </a:ext>
            </a:extLst>
          </p:cNvPr>
          <p:cNvSpPr/>
          <p:nvPr/>
        </p:nvSpPr>
        <p:spPr>
          <a:xfrm>
            <a:off x="1857555" y="3029310"/>
            <a:ext cx="2918603" cy="112143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49F838-7004-4731-BF45-98BA44648874}"/>
              </a:ext>
            </a:extLst>
          </p:cNvPr>
          <p:cNvSpPr txBox="1"/>
          <p:nvPr/>
        </p:nvSpPr>
        <p:spPr>
          <a:xfrm>
            <a:off x="1561379" y="5299494"/>
            <a:ext cx="692701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>
                <a:ea typeface="+mn-lt"/>
                <a:cs typeface="+mn-lt"/>
              </a:rPr>
              <a:t>참여한</a:t>
            </a:r>
            <a:r>
              <a:rPr lang="ko-KR" sz="2400" b="1">
                <a:ea typeface="+mn-lt"/>
                <a:cs typeface="+mn-lt"/>
              </a:rPr>
              <a:t> 오픈 소스 리퍼지토리는 </a:t>
            </a:r>
            <a:r>
              <a:rPr lang="ko-KR" altLang="en-US" sz="2400" b="1">
                <a:ea typeface="+mn-lt"/>
                <a:cs typeface="+mn-lt"/>
              </a:rPr>
              <a:t>메인</a:t>
            </a:r>
            <a:r>
              <a:rPr lang="ko-KR" sz="2400" b="1">
                <a:ea typeface="+mn-lt"/>
                <a:cs typeface="+mn-lt"/>
              </a:rPr>
              <a:t> 화면에 고정</a:t>
            </a:r>
            <a:endParaRPr lang="ko-KR" sz="2400" b="1"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0123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54D872C8CDBF0E40A6D2D6F8B9CC5972" ma:contentTypeVersion="2" ma:contentTypeDescription="새 문서를 만듭니다." ma:contentTypeScope="" ma:versionID="5c44b935c672ceef3b33aac33d4370ef">
  <xsd:schema xmlns:xsd="http://www.w3.org/2001/XMLSchema" xmlns:xs="http://www.w3.org/2001/XMLSchema" xmlns:p="http://schemas.microsoft.com/office/2006/metadata/properties" xmlns:ns3="c87ed0b9-39ac-4a7f-9cdf-460de9bb0e0a" targetNamespace="http://schemas.microsoft.com/office/2006/metadata/properties" ma:root="true" ma:fieldsID="bbadfd05d6b715c219cb40607ab1d5b2" ns3:_="">
    <xsd:import namespace="c87ed0b9-39ac-4a7f-9cdf-460de9bb0e0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7ed0b9-39ac-4a7f-9cdf-460de9bb0e0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05AA6E2-BF9F-4A58-9081-81A1B6704E8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492E015-F951-4C35-9ADE-B8C065B7B703}">
  <ds:schemaRefs>
    <ds:schemaRef ds:uri="c87ed0b9-39ac-4a7f-9cdf-460de9bb0e0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AD50D24-D101-4619-8164-21059C356927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c87ed0b9-39ac-4a7f-9cdf-460de9bb0e0a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1672</Words>
  <Application>Microsoft Office PowerPoint</Application>
  <PresentationFormat>화면 슬라이드 쇼(4:3)</PresentationFormat>
  <Paragraphs>155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0" baseType="lpstr">
      <vt:lpstr>Arial Unicode MS</vt:lpstr>
      <vt:lpstr>Noto Sans KR</vt:lpstr>
      <vt:lpstr>Open Sans Light</vt:lpstr>
      <vt:lpstr>Malgun Gothic</vt:lpstr>
      <vt:lpstr>Malgun Gothic</vt:lpstr>
      <vt:lpstr>함초롬바탕</vt:lpstr>
      <vt:lpstr>Arial</vt:lpstr>
      <vt:lpstr>Calibri</vt:lpstr>
      <vt:lpstr>Calibri Light</vt:lpstr>
      <vt:lpstr>Office 主题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ModernFive</dc:creator>
  <cp:lastModifiedBy>황지원</cp:lastModifiedBy>
  <cp:revision>5</cp:revision>
  <dcterms:created xsi:type="dcterms:W3CDTF">2014-09-04T08:49:47Z</dcterms:created>
  <dcterms:modified xsi:type="dcterms:W3CDTF">2021-03-20T08:48:25Z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0x01010054D872C8CDBF0E40A6D2D6F8B9CC5972</vt:lpwstr>
  </property>
</Properties>
</file>